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5083"/>
    <a:srgbClr val="365E63"/>
    <a:srgbClr val="01A9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93"/>
  </p:normalViewPr>
  <p:slideViewPr>
    <p:cSldViewPr snapToGrid="0" snapToObjects="1">
      <p:cViewPr varScale="1">
        <p:scale>
          <a:sx n="86" d="100"/>
          <a:sy n="86" d="100"/>
        </p:scale>
        <p:origin x="10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4885F-C4FD-F148-8390-E236D9B2C6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311EC0-4A42-D940-8FC7-0F4D97D4E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20CC9-3A4A-B143-9681-E301B26FA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C73E-6862-EF4E-85F6-BBA879077C03}" type="datetimeFigureOut">
              <a:rPr lang="en-US" smtClean="0"/>
              <a:t>12/7/21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DF70F-DDF6-C24B-990D-246D5588E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EAD30-1CAB-5F46-A7C7-235C0465D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1C8B-BD65-3847-9022-29BBCE54D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2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DD21-F50B-4840-9CF7-941AAC29B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3772B-3655-2245-AB14-25B5F91AF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ECAE0-5103-FC46-A5E2-5DE9DCF5A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C73E-6862-EF4E-85F6-BBA879077C03}" type="datetimeFigureOut">
              <a:rPr lang="en-US" smtClean="0"/>
              <a:t>12/7/21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01124-7C4A-E941-A720-3BDFA8C8C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3D4E7-9CB9-9248-B76D-6DAF8DFE5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1C8B-BD65-3847-9022-29BBCE54D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5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A57F-3F25-6247-8375-E7DFAF59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E6CA90-5EDA-4B49-B45E-0BA4BB61F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3ADED-AE92-D04A-B7E2-55541443F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C73E-6862-EF4E-85F6-BBA879077C03}" type="datetimeFigureOut">
              <a:rPr lang="en-US" smtClean="0"/>
              <a:t>12/7/21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39548-FF6D-2F4D-B201-9DDCB286A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01F94-5F74-AF44-AAAB-C058DB711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1C8B-BD65-3847-9022-29BBCE54D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9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8A47D-A030-B14F-8592-BD7A93268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FAC6D-DC0F-7B48-8B56-C8B17E2370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7EB2BE-86C6-3C4F-B2EF-A8D3DDF5D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0638E0-7C6B-1D49-8B75-3DBAEAE99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C73E-6862-EF4E-85F6-BBA879077C03}" type="datetimeFigureOut">
              <a:rPr lang="en-US" smtClean="0"/>
              <a:t>12/7/21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E689F0-2C2B-B54A-AB55-D584664D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91AE38-C832-0048-84A0-E5438735F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1C8B-BD65-3847-9022-29BBCE54D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6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8DE6F-9758-A946-8D1A-3A2598F91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785455-E269-3C43-849E-17155FF22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1A7B50-83D8-8944-84AF-F8161AFB23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60F29A-0991-FD45-A13C-E8C221E07D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8EA98-44B7-2244-A534-C2349E0C55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635C1B-BCC1-5C43-A9D4-94BD140D9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C73E-6862-EF4E-85F6-BBA879077C03}" type="datetimeFigureOut">
              <a:rPr lang="en-US" smtClean="0"/>
              <a:t>12/7/21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8ED3CA-34A9-1B44-B08B-EE80FBB4F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CAF17B-0438-6643-A7C9-23F602D96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1C8B-BD65-3847-9022-29BBCE54D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A4A7F-00D0-9D49-9F8B-872B5FC98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D5AD52-B929-B545-9FF5-6955D98D3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C73E-6862-EF4E-85F6-BBA879077C03}" type="datetimeFigureOut">
              <a:rPr lang="en-US" smtClean="0"/>
              <a:t>12/7/21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085CED-5C25-9C4B-B7B0-0D41DD1C0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3294D9-3DB2-FF47-8536-B7E14A6C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1C8B-BD65-3847-9022-29BBCE54D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1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95559D-0411-0E49-BAE2-C67228195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C73E-6862-EF4E-85F6-BBA879077C03}" type="datetimeFigureOut">
              <a:rPr lang="en-US" smtClean="0"/>
              <a:t>12/7/21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4D34F5-5B97-A843-8583-8CF51DE53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89559B-D538-D44E-9498-9BD8544EB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1C8B-BD65-3847-9022-29BBCE54D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0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58A66-7CD3-5C4A-A4DD-4B9B8934F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48C38-8C0F-CD46-B62A-E468C7CCD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23E19-3D84-5649-A6CC-5B01A5FD3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64305-2B79-AA4B-93F8-78C6A2CA2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C73E-6862-EF4E-85F6-BBA879077C03}" type="datetimeFigureOut">
              <a:rPr lang="en-US" smtClean="0"/>
              <a:t>12/7/21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8D35F-A721-3B42-A229-D012BDAAE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8EF70-18A6-7442-8BAB-3D7C25D8F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1C8B-BD65-3847-9022-29BBCE54D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4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1F649-11B2-244E-B308-2358E1C0F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C21784-BD62-094D-9172-CCBF16DE73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56655-6B2C-4242-8D48-4C60C0D30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C4C040-4CA2-444C-8F19-AD11C085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C73E-6862-EF4E-85F6-BBA879077C03}" type="datetimeFigureOut">
              <a:rPr lang="en-US" smtClean="0"/>
              <a:t>12/7/21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92CF0-51B0-634A-9FAB-15172871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75F5A3-E913-394C-9C2C-3DBBECE85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1C8B-BD65-3847-9022-29BBCE54D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A798A-FDD0-384C-85A4-6D34AFAAD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B18B0-349C-824C-B768-9D1604394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5EF3C-BAA7-D640-AEA3-1CAC6B5F6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C73E-6862-EF4E-85F6-BBA879077C03}" type="datetimeFigureOut">
              <a:rPr lang="en-US" smtClean="0"/>
              <a:t>12/7/21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67BF4-D006-9E4E-9516-726C7B88B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8FBED-E64F-9342-A65E-07942723D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1C8B-BD65-3847-9022-29BBCE54D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8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15F171-C32F-5241-A534-EE2DE893C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04EAF3-1574-0749-A6CD-4AAE5DC7DA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7344A-C065-2D42-B258-DFC60F014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BC73E-6862-EF4E-85F6-BBA879077C03}" type="datetimeFigureOut">
              <a:rPr lang="en-US" smtClean="0"/>
              <a:t>12/7/21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33985-A289-1240-87FE-766DEA97A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DCE1F-36A0-A446-A6F7-457B0C14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F1C8B-BD65-3847-9022-29BBCE54D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3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4E5372-10BD-D345-B14D-E19211522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76E77A-0F6C-8F47-A733-A866D4F34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B236D-7710-9E47-B901-FB9DC76CEA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BC73E-6862-EF4E-85F6-BBA879077C03}" type="datetimeFigureOut">
              <a:rPr lang="en-US" smtClean="0"/>
              <a:t>12/7/21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A2C1D-D528-7348-A83B-234206C85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BF39D-D341-3D4C-AE19-2278C379F8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F1C8B-BD65-3847-9022-29BBCE54D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8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E16C42-F846-AB44-8998-8E9CD6332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80407" y="743447"/>
            <a:ext cx="4177009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6600" b="1" dirty="0">
                <a:solidFill>
                  <a:srgbClr val="01A99E"/>
                </a:solidFill>
              </a:rPr>
              <a:t>EE Program Proposal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04797-73D4-8744-98D2-0A2FD6569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80408" y="4629234"/>
            <a:ext cx="397338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200" dirty="0"/>
              <a:t>Alyssa Turner  |  FNR4070C</a:t>
            </a:r>
          </a:p>
        </p:txBody>
      </p:sp>
      <p:pic>
        <p:nvPicPr>
          <p:cNvPr id="5" name="Picture 4" descr="A picture containing text, reptile, turtle&#10;&#10;Description automatically generated">
            <a:extLst>
              <a:ext uri="{FF2B5EF4-FFF2-40B4-BE49-F238E27FC236}">
                <a16:creationId xmlns:a16="http://schemas.microsoft.com/office/drawing/2014/main" id="{3E26FD10-FF90-484B-B26B-7080F33CA8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435"/>
          <a:stretch/>
        </p:blipFill>
        <p:spPr>
          <a:xfrm>
            <a:off x="204429" y="319747"/>
            <a:ext cx="6340819" cy="621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5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114D4-ADD0-DD43-8070-834BA63C2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rgbClr val="01A99E"/>
                </a:solidFill>
              </a:rPr>
              <a:t>What is the NBSTCC?</a:t>
            </a:r>
          </a:p>
        </p:txBody>
      </p:sp>
      <p:pic>
        <p:nvPicPr>
          <p:cNvPr id="6" name="Content Placeholder 5" descr="A sign on a beach&#10;&#10;Description automatically generated with low confidence">
            <a:extLst>
              <a:ext uri="{FF2B5EF4-FFF2-40B4-BE49-F238E27FC236}">
                <a16:creationId xmlns:a16="http://schemas.microsoft.com/office/drawing/2014/main" id="{1C65250E-055E-FC41-B69B-9EDD58BA6D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23435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7B3C0-615B-0A4E-B995-1ACE3EEF9D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71900" y="4040949"/>
            <a:ext cx="7939087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dirty="0"/>
              <a:t>Nonprofit located on Navarre Beach, Florida</a:t>
            </a:r>
          </a:p>
          <a:p>
            <a:r>
              <a:rPr lang="en-US" sz="2200" dirty="0"/>
              <a:t>Working conservation and education center open to the public</a:t>
            </a:r>
          </a:p>
          <a:p>
            <a:r>
              <a:rPr lang="en-US" sz="2200" dirty="0"/>
              <a:t>Vision:</a:t>
            </a:r>
          </a:p>
          <a:p>
            <a:pPr lvl="1"/>
            <a:r>
              <a:rPr lang="en-US" sz="1800" dirty="0"/>
              <a:t>“To impress upon the community the importance of sea turtle conservation and the preservation of the world’s marine resources for the enjoyment of future generations.”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13B16F3-0357-9B40-8D0C-97CB138436D8}"/>
              </a:ext>
            </a:extLst>
          </p:cNvPr>
          <p:cNvCxnSpPr>
            <a:cxnSpLocks/>
          </p:cNvCxnSpPr>
          <p:nvPr/>
        </p:nvCxnSpPr>
        <p:spPr>
          <a:xfrm>
            <a:off x="3432132" y="4233798"/>
            <a:ext cx="0" cy="1971738"/>
          </a:xfrm>
          <a:prstGeom prst="line">
            <a:avLst/>
          </a:prstGeom>
          <a:ln w="28575">
            <a:solidFill>
              <a:srgbClr val="01A9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44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5">
            <a:extLst>
              <a:ext uri="{FF2B5EF4-FFF2-40B4-BE49-F238E27FC236}">
                <a16:creationId xmlns:a16="http://schemas.microsoft.com/office/drawing/2014/main" id="{C8814D43-75C6-4E33-8A48-EA5F793E7A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B1B964-3725-C147-9B47-322AD4ED9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454" y="436240"/>
            <a:ext cx="3522934" cy="139013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b="1" dirty="0">
                <a:solidFill>
                  <a:srgbClr val="01A99E"/>
                </a:solidFill>
              </a:rPr>
              <a:t>Trash Bash Program</a:t>
            </a:r>
            <a:endParaRPr lang="en-US" sz="4800" b="1" kern="1200" dirty="0">
              <a:solidFill>
                <a:srgbClr val="01A99E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Picture 9" descr="A person and a couple children playing in the snow&#10;&#10;Description automatically generated with low confidence">
            <a:extLst>
              <a:ext uri="{FF2B5EF4-FFF2-40B4-BE49-F238E27FC236}">
                <a16:creationId xmlns:a16="http://schemas.microsoft.com/office/drawing/2014/main" id="{1BDDFAF3-E7C9-8940-9F3E-C9971DB70A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3" r="1263"/>
          <a:stretch/>
        </p:blipFill>
        <p:spPr>
          <a:xfrm>
            <a:off x="4654842" y="10"/>
            <a:ext cx="3008523" cy="4115294"/>
          </a:xfrm>
          <a:custGeom>
            <a:avLst/>
            <a:gdLst/>
            <a:ahLst/>
            <a:cxnLst/>
            <a:rect l="l" t="t" r="r" b="b"/>
            <a:pathLst>
              <a:path w="3008523" h="4115304">
                <a:moveTo>
                  <a:pt x="24852" y="0"/>
                </a:moveTo>
                <a:lnTo>
                  <a:pt x="2979215" y="0"/>
                </a:lnTo>
                <a:lnTo>
                  <a:pt x="2994066" y="116180"/>
                </a:lnTo>
                <a:cubicBezTo>
                  <a:pt x="3005186" y="195816"/>
                  <a:pt x="3009899" y="276075"/>
                  <a:pt x="3008178" y="356320"/>
                </a:cubicBezTo>
                <a:cubicBezTo>
                  <a:pt x="3008319" y="552394"/>
                  <a:pt x="2998582" y="748086"/>
                  <a:pt x="2980941" y="943653"/>
                </a:cubicBezTo>
                <a:cubicBezTo>
                  <a:pt x="2976665" y="1015643"/>
                  <a:pt x="2978598" y="1087813"/>
                  <a:pt x="2986727" y="1159537"/>
                </a:cubicBezTo>
                <a:cubicBezTo>
                  <a:pt x="2994856" y="1240519"/>
                  <a:pt x="2992019" y="1322097"/>
                  <a:pt x="2978260" y="1402470"/>
                </a:cubicBezTo>
                <a:cubicBezTo>
                  <a:pt x="2960902" y="1497713"/>
                  <a:pt x="2968664" y="1592956"/>
                  <a:pt x="2975014" y="1688199"/>
                </a:cubicBezTo>
                <a:cubicBezTo>
                  <a:pt x="2992372" y="1949673"/>
                  <a:pt x="3013541" y="2211147"/>
                  <a:pt x="2999428" y="2473510"/>
                </a:cubicBezTo>
                <a:cubicBezTo>
                  <a:pt x="2996464" y="2529513"/>
                  <a:pt x="2983482" y="2584119"/>
                  <a:pt x="2978118" y="2639740"/>
                </a:cubicBezTo>
                <a:cubicBezTo>
                  <a:pt x="2962453" y="2801400"/>
                  <a:pt x="2980801" y="2962424"/>
                  <a:pt x="2988280" y="3123702"/>
                </a:cubicBezTo>
                <a:cubicBezTo>
                  <a:pt x="2999033" y="3302188"/>
                  <a:pt x="2996860" y="3481118"/>
                  <a:pt x="2981788" y="3659349"/>
                </a:cubicBezTo>
                <a:cubicBezTo>
                  <a:pt x="2972333" y="3756116"/>
                  <a:pt x="2969123" y="3853010"/>
                  <a:pt x="2970287" y="3949936"/>
                </a:cubicBezTo>
                <a:lnTo>
                  <a:pt x="2976835" y="4079050"/>
                </a:lnTo>
                <a:lnTo>
                  <a:pt x="2975002" y="4079008"/>
                </a:lnTo>
                <a:cubicBezTo>
                  <a:pt x="2922505" y="4079573"/>
                  <a:pt x="2870008" y="4083101"/>
                  <a:pt x="2817511" y="4086276"/>
                </a:cubicBezTo>
                <a:cubicBezTo>
                  <a:pt x="2529266" y="4103634"/>
                  <a:pt x="2241021" y="4124803"/>
                  <a:pt x="1951796" y="4110690"/>
                </a:cubicBezTo>
                <a:cubicBezTo>
                  <a:pt x="1890059" y="4107726"/>
                  <a:pt x="1829862" y="4094744"/>
                  <a:pt x="1768546" y="4089380"/>
                </a:cubicBezTo>
                <a:cubicBezTo>
                  <a:pt x="1590335" y="4073715"/>
                  <a:pt x="1412824" y="4092063"/>
                  <a:pt x="1235034" y="4099542"/>
                </a:cubicBezTo>
                <a:cubicBezTo>
                  <a:pt x="1038273" y="4110295"/>
                  <a:pt x="841024" y="4108122"/>
                  <a:pt x="644545" y="4093050"/>
                </a:cubicBezTo>
                <a:cubicBezTo>
                  <a:pt x="537871" y="4083595"/>
                  <a:pt x="431056" y="4080385"/>
                  <a:pt x="324207" y="4081549"/>
                </a:cubicBezTo>
                <a:lnTo>
                  <a:pt x="14165" y="4095812"/>
                </a:lnTo>
                <a:lnTo>
                  <a:pt x="15439" y="4046690"/>
                </a:lnTo>
                <a:cubicBezTo>
                  <a:pt x="18374" y="4018368"/>
                  <a:pt x="22584" y="3990046"/>
                  <a:pt x="28197" y="3961979"/>
                </a:cubicBezTo>
                <a:cubicBezTo>
                  <a:pt x="40955" y="3897553"/>
                  <a:pt x="31514" y="3834402"/>
                  <a:pt x="21563" y="3770614"/>
                </a:cubicBezTo>
                <a:cubicBezTo>
                  <a:pt x="13335" y="3723257"/>
                  <a:pt x="13335" y="3674829"/>
                  <a:pt x="21563" y="3627473"/>
                </a:cubicBezTo>
                <a:cubicBezTo>
                  <a:pt x="40700" y="3525411"/>
                  <a:pt x="30111" y="3423350"/>
                  <a:pt x="20543" y="3322437"/>
                </a:cubicBezTo>
                <a:cubicBezTo>
                  <a:pt x="7785" y="3186823"/>
                  <a:pt x="1406" y="3052357"/>
                  <a:pt x="33300" y="2917763"/>
                </a:cubicBezTo>
                <a:cubicBezTo>
                  <a:pt x="53330" y="2833053"/>
                  <a:pt x="36872" y="2747066"/>
                  <a:pt x="26284" y="2662610"/>
                </a:cubicBezTo>
                <a:cubicBezTo>
                  <a:pt x="18272" y="2599804"/>
                  <a:pt x="17328" y="2536296"/>
                  <a:pt x="23477" y="2473286"/>
                </a:cubicBezTo>
                <a:cubicBezTo>
                  <a:pt x="32790" y="2377718"/>
                  <a:pt x="29486" y="2281334"/>
                  <a:pt x="13654" y="2186621"/>
                </a:cubicBezTo>
                <a:cubicBezTo>
                  <a:pt x="4264" y="2133256"/>
                  <a:pt x="7899" y="2078424"/>
                  <a:pt x="24242" y="2026768"/>
                </a:cubicBezTo>
                <a:cubicBezTo>
                  <a:pt x="48099" y="1952646"/>
                  <a:pt x="33683" y="1876993"/>
                  <a:pt x="24242" y="1802105"/>
                </a:cubicBezTo>
                <a:cubicBezTo>
                  <a:pt x="10081" y="1684607"/>
                  <a:pt x="-6887" y="1567364"/>
                  <a:pt x="3192" y="1448463"/>
                </a:cubicBezTo>
                <a:cubicBezTo>
                  <a:pt x="4787" y="1415892"/>
                  <a:pt x="9316" y="1383526"/>
                  <a:pt x="16716" y="1351759"/>
                </a:cubicBezTo>
                <a:cubicBezTo>
                  <a:pt x="50153" y="1229069"/>
                  <a:pt x="51646" y="1099859"/>
                  <a:pt x="21053" y="976429"/>
                </a:cubicBezTo>
                <a:cubicBezTo>
                  <a:pt x="-11352" y="843621"/>
                  <a:pt x="-4463" y="711579"/>
                  <a:pt x="28835" y="579920"/>
                </a:cubicBezTo>
                <a:cubicBezTo>
                  <a:pt x="65552" y="440185"/>
                  <a:pt x="68779" y="293753"/>
                  <a:pt x="38276" y="152538"/>
                </a:cubicBezTo>
                <a:cubicBezTo>
                  <a:pt x="32318" y="125065"/>
                  <a:pt x="28191" y="97256"/>
                  <a:pt x="25911" y="69298"/>
                </a:cubicBezTo>
                <a:close/>
              </a:path>
            </a:pathLst>
          </a:custGeom>
        </p:spPr>
      </p:pic>
      <p:sp>
        <p:nvSpPr>
          <p:cNvPr id="28" name="sketch line">
            <a:extLst>
              <a:ext uri="{FF2B5EF4-FFF2-40B4-BE49-F238E27FC236}">
                <a16:creationId xmlns:a16="http://schemas.microsoft.com/office/drawing/2014/main" id="{CBFD732F-F4A3-490D-A72E-EEFD47BBF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648" y="4179016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FFBA395-B5C1-8C40-9EA6-7ECE75F773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5920" b="5920"/>
          <a:stretch/>
        </p:blipFill>
        <p:spPr>
          <a:xfrm>
            <a:off x="4660458" y="4311230"/>
            <a:ext cx="3851767" cy="2546773"/>
          </a:xfrm>
          <a:custGeom>
            <a:avLst/>
            <a:gdLst/>
            <a:ahLst/>
            <a:cxnLst/>
            <a:rect l="l" t="t" r="r" b="b"/>
            <a:pathLst>
              <a:path w="3851767" h="2546773">
                <a:moveTo>
                  <a:pt x="2228768" y="1329"/>
                </a:moveTo>
                <a:cubicBezTo>
                  <a:pt x="2306504" y="3895"/>
                  <a:pt x="2384120" y="10183"/>
                  <a:pt x="2461354" y="20181"/>
                </a:cubicBezTo>
                <a:cubicBezTo>
                  <a:pt x="2577127" y="36835"/>
                  <a:pt x="2693882" y="26532"/>
                  <a:pt x="2810216" y="19476"/>
                </a:cubicBezTo>
                <a:cubicBezTo>
                  <a:pt x="2951049" y="10867"/>
                  <a:pt x="3091741" y="6210"/>
                  <a:pt x="3232853" y="20323"/>
                </a:cubicBezTo>
                <a:cubicBezTo>
                  <a:pt x="3333228" y="30483"/>
                  <a:pt x="3434162" y="21028"/>
                  <a:pt x="3534817" y="15383"/>
                </a:cubicBezTo>
                <a:cubicBezTo>
                  <a:pt x="3587342" y="11714"/>
                  <a:pt x="3639965" y="9879"/>
                  <a:pt x="3692589" y="9879"/>
                </a:cubicBezTo>
                <a:lnTo>
                  <a:pt x="3834056" y="14814"/>
                </a:lnTo>
                <a:lnTo>
                  <a:pt x="3836624" y="266102"/>
                </a:lnTo>
                <a:cubicBezTo>
                  <a:pt x="3833493" y="376950"/>
                  <a:pt x="3829341" y="487798"/>
                  <a:pt x="3833895" y="598646"/>
                </a:cubicBezTo>
                <a:cubicBezTo>
                  <a:pt x="3842870" y="818327"/>
                  <a:pt x="3853184" y="1038005"/>
                  <a:pt x="3838717" y="1257560"/>
                </a:cubicBezTo>
                <a:cubicBezTo>
                  <a:pt x="3828806" y="1408046"/>
                  <a:pt x="3815811" y="1559288"/>
                  <a:pt x="3819831" y="1710531"/>
                </a:cubicBezTo>
                <a:cubicBezTo>
                  <a:pt x="3824117" y="1865807"/>
                  <a:pt x="3838181" y="2020453"/>
                  <a:pt x="3848495" y="2175350"/>
                </a:cubicBezTo>
                <a:cubicBezTo>
                  <a:pt x="3855955" y="2288984"/>
                  <a:pt x="3850652" y="2403058"/>
                  <a:pt x="3832690" y="2515646"/>
                </a:cubicBezTo>
                <a:lnTo>
                  <a:pt x="3830673" y="2546773"/>
                </a:lnTo>
                <a:lnTo>
                  <a:pt x="20600" y="2546773"/>
                </a:lnTo>
                <a:lnTo>
                  <a:pt x="22581" y="2532072"/>
                </a:lnTo>
                <a:cubicBezTo>
                  <a:pt x="35339" y="2420570"/>
                  <a:pt x="24877" y="2309706"/>
                  <a:pt x="14289" y="2199097"/>
                </a:cubicBezTo>
                <a:cubicBezTo>
                  <a:pt x="2577" y="2063804"/>
                  <a:pt x="6226" y="1927626"/>
                  <a:pt x="25133" y="1793147"/>
                </a:cubicBezTo>
                <a:cubicBezTo>
                  <a:pt x="35786" y="1702096"/>
                  <a:pt x="35530" y="1610100"/>
                  <a:pt x="24367" y="1519113"/>
                </a:cubicBezTo>
                <a:cubicBezTo>
                  <a:pt x="5996" y="1349691"/>
                  <a:pt x="-19775" y="1179121"/>
                  <a:pt x="24367" y="1008806"/>
                </a:cubicBezTo>
                <a:cubicBezTo>
                  <a:pt x="43121" y="936342"/>
                  <a:pt x="37125" y="860307"/>
                  <a:pt x="26663" y="786440"/>
                </a:cubicBezTo>
                <a:cubicBezTo>
                  <a:pt x="9721" y="659871"/>
                  <a:pt x="8778" y="531669"/>
                  <a:pt x="23857" y="404858"/>
                </a:cubicBezTo>
                <a:cubicBezTo>
                  <a:pt x="32239" y="337778"/>
                  <a:pt x="31895" y="269894"/>
                  <a:pt x="22836" y="202904"/>
                </a:cubicBezTo>
                <a:cubicBezTo>
                  <a:pt x="16458" y="161314"/>
                  <a:pt x="17159" y="119533"/>
                  <a:pt x="18260" y="77719"/>
                </a:cubicBezTo>
                <a:lnTo>
                  <a:pt x="17201" y="16987"/>
                </a:lnTo>
                <a:lnTo>
                  <a:pt x="155607" y="20171"/>
                </a:lnTo>
                <a:cubicBezTo>
                  <a:pt x="345286" y="19609"/>
                  <a:pt x="534670" y="7199"/>
                  <a:pt x="723345" y="9315"/>
                </a:cubicBezTo>
                <a:cubicBezTo>
                  <a:pt x="828339" y="10444"/>
                  <a:pt x="933054" y="31612"/>
                  <a:pt x="1038328" y="27661"/>
                </a:cubicBezTo>
                <a:cubicBezTo>
                  <a:pt x="1357371" y="16089"/>
                  <a:pt x="1676555" y="19899"/>
                  <a:pt x="1995458" y="4798"/>
                </a:cubicBezTo>
                <a:cubicBezTo>
                  <a:pt x="2073175" y="-85"/>
                  <a:pt x="2151032" y="-1238"/>
                  <a:pt x="2228768" y="1329"/>
                </a:cubicBezTo>
                <a:close/>
              </a:path>
            </a:pathLst>
          </a:custGeom>
        </p:spPr>
      </p:pic>
      <p:pic>
        <p:nvPicPr>
          <p:cNvPr id="12" name="Picture 11" descr="A picture containing outdoor, sky, shore, day&#10;&#10;Description automatically generated">
            <a:extLst>
              <a:ext uri="{FF2B5EF4-FFF2-40B4-BE49-F238E27FC236}">
                <a16:creationId xmlns:a16="http://schemas.microsoft.com/office/drawing/2014/main" id="{BE2B70DD-1CB5-DC43-B5D4-EFCB2FB6EE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8" r="11269" b="3"/>
          <a:stretch/>
        </p:blipFill>
        <p:spPr>
          <a:xfrm>
            <a:off x="8699547" y="4187535"/>
            <a:ext cx="3492455" cy="2670464"/>
          </a:xfrm>
          <a:custGeom>
            <a:avLst/>
            <a:gdLst/>
            <a:ahLst/>
            <a:cxnLst/>
            <a:rect l="l" t="t" r="r" b="b"/>
            <a:pathLst>
              <a:path w="3492455" h="2670464">
                <a:moveTo>
                  <a:pt x="3492454" y="0"/>
                </a:moveTo>
                <a:lnTo>
                  <a:pt x="3492455" y="0"/>
                </a:lnTo>
                <a:lnTo>
                  <a:pt x="3492455" y="2670464"/>
                </a:lnTo>
                <a:lnTo>
                  <a:pt x="22094" y="2670464"/>
                </a:lnTo>
                <a:lnTo>
                  <a:pt x="26537" y="2636565"/>
                </a:lnTo>
                <a:cubicBezTo>
                  <a:pt x="37788" y="2451923"/>
                  <a:pt x="28413" y="2267533"/>
                  <a:pt x="15822" y="2083521"/>
                </a:cubicBezTo>
                <a:cubicBezTo>
                  <a:pt x="-1861" y="1835118"/>
                  <a:pt x="-387" y="1585844"/>
                  <a:pt x="20242" y="1337642"/>
                </a:cubicBezTo>
                <a:cubicBezTo>
                  <a:pt x="41459" y="1117571"/>
                  <a:pt x="37454" y="895988"/>
                  <a:pt x="8320" y="676712"/>
                </a:cubicBezTo>
                <a:cubicBezTo>
                  <a:pt x="-9495" y="552441"/>
                  <a:pt x="6579" y="427036"/>
                  <a:pt x="8320" y="302134"/>
                </a:cubicBezTo>
                <a:lnTo>
                  <a:pt x="12190" y="139575"/>
                </a:lnTo>
                <a:lnTo>
                  <a:pt x="99516" y="133852"/>
                </a:lnTo>
                <a:cubicBezTo>
                  <a:pt x="211510" y="121998"/>
                  <a:pt x="323504" y="131171"/>
                  <a:pt x="435498" y="139780"/>
                </a:cubicBezTo>
                <a:cubicBezTo>
                  <a:pt x="632608" y="155162"/>
                  <a:pt x="829578" y="148247"/>
                  <a:pt x="1026268" y="136957"/>
                </a:cubicBezTo>
                <a:cubicBezTo>
                  <a:pt x="1161684" y="129731"/>
                  <a:pt x="1297462" y="133697"/>
                  <a:pt x="1432246" y="148811"/>
                </a:cubicBezTo>
                <a:lnTo>
                  <a:pt x="1479476" y="151347"/>
                </a:lnTo>
                <a:lnTo>
                  <a:pt x="1505794" y="154630"/>
                </a:lnTo>
                <a:lnTo>
                  <a:pt x="1623334" y="159020"/>
                </a:lnTo>
                <a:lnTo>
                  <a:pt x="1624456" y="159537"/>
                </a:lnTo>
                <a:lnTo>
                  <a:pt x="1638454" y="159537"/>
                </a:lnTo>
                <a:lnTo>
                  <a:pt x="1639578" y="158918"/>
                </a:lnTo>
                <a:lnTo>
                  <a:pt x="1754394" y="154630"/>
                </a:lnTo>
                <a:lnTo>
                  <a:pt x="1839394" y="144027"/>
                </a:lnTo>
                <a:lnTo>
                  <a:pt x="1958902" y="138104"/>
                </a:lnTo>
                <a:cubicBezTo>
                  <a:pt x="2055700" y="136855"/>
                  <a:pt x="2152544" y="139151"/>
                  <a:pt x="2249244" y="145001"/>
                </a:cubicBezTo>
                <a:cubicBezTo>
                  <a:pt x="2427314" y="153610"/>
                  <a:pt x="2605104" y="144719"/>
                  <a:pt x="2783036" y="134275"/>
                </a:cubicBezTo>
                <a:cubicBezTo>
                  <a:pt x="2994564" y="121857"/>
                  <a:pt x="3205954" y="141614"/>
                  <a:pt x="3417482" y="144578"/>
                </a:cubicBezTo>
                <a:cubicBezTo>
                  <a:pt x="3436450" y="144861"/>
                  <a:pt x="3455454" y="143802"/>
                  <a:pt x="3474460" y="142496"/>
                </a:cubicBezTo>
                <a:lnTo>
                  <a:pt x="3492454" y="141371"/>
                </a:ln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FD1D64-8043-BC48-8D64-D9F17805FD5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681" r="11681"/>
          <a:stretch/>
        </p:blipFill>
        <p:spPr>
          <a:xfrm>
            <a:off x="7854807" y="-2"/>
            <a:ext cx="4337195" cy="4244532"/>
          </a:xfrm>
          <a:custGeom>
            <a:avLst/>
            <a:gdLst/>
            <a:ahLst/>
            <a:cxnLst/>
            <a:rect l="l" t="t" r="r" b="b"/>
            <a:pathLst>
              <a:path w="4337195" h="4244532">
                <a:moveTo>
                  <a:pt x="24052" y="0"/>
                </a:moveTo>
                <a:lnTo>
                  <a:pt x="4337195" y="0"/>
                </a:lnTo>
                <a:lnTo>
                  <a:pt x="4337195" y="4244532"/>
                </a:lnTo>
                <a:lnTo>
                  <a:pt x="4337193" y="4244532"/>
                </a:lnTo>
                <a:lnTo>
                  <a:pt x="4337193" y="4095069"/>
                </a:lnTo>
                <a:lnTo>
                  <a:pt x="3956757" y="4077385"/>
                </a:lnTo>
                <a:cubicBezTo>
                  <a:pt x="3688111" y="4074422"/>
                  <a:pt x="3418905" y="4066377"/>
                  <a:pt x="3151099" y="4091498"/>
                </a:cubicBezTo>
                <a:cubicBezTo>
                  <a:pt x="2969669" y="4108573"/>
                  <a:pt x="2789079" y="4101800"/>
                  <a:pt x="2607789" y="4098695"/>
                </a:cubicBezTo>
                <a:cubicBezTo>
                  <a:pt x="2404097" y="4095167"/>
                  <a:pt x="2200271" y="4096860"/>
                  <a:pt x="1996579" y="4096860"/>
                </a:cubicBezTo>
                <a:cubicBezTo>
                  <a:pt x="1907965" y="4097143"/>
                  <a:pt x="1819909" y="4092344"/>
                  <a:pt x="1731715" y="4084159"/>
                </a:cubicBezTo>
                <a:cubicBezTo>
                  <a:pt x="1603761" y="4072445"/>
                  <a:pt x="1476507" y="4086558"/>
                  <a:pt x="1350515" y="4105328"/>
                </a:cubicBezTo>
                <a:cubicBezTo>
                  <a:pt x="1262725" y="4116448"/>
                  <a:pt x="1174249" y="4121161"/>
                  <a:pt x="1085789" y="4119440"/>
                </a:cubicBezTo>
                <a:cubicBezTo>
                  <a:pt x="869639" y="4119581"/>
                  <a:pt x="653911" y="4109844"/>
                  <a:pt x="438322" y="4092203"/>
                </a:cubicBezTo>
                <a:cubicBezTo>
                  <a:pt x="358961" y="4087927"/>
                  <a:pt x="279402" y="4089860"/>
                  <a:pt x="200334" y="4097989"/>
                </a:cubicBezTo>
                <a:cubicBezTo>
                  <a:pt x="155697" y="4102053"/>
                  <a:pt x="110897" y="4103376"/>
                  <a:pt x="66180" y="4101963"/>
                </a:cubicBezTo>
                <a:lnTo>
                  <a:pt x="20169" y="4097680"/>
                </a:lnTo>
                <a:lnTo>
                  <a:pt x="13739" y="3839937"/>
                </a:lnTo>
                <a:cubicBezTo>
                  <a:pt x="10831" y="3754087"/>
                  <a:pt x="8257" y="3668350"/>
                  <a:pt x="9315" y="3582774"/>
                </a:cubicBezTo>
                <a:cubicBezTo>
                  <a:pt x="10444" y="3487531"/>
                  <a:pt x="31612" y="3392542"/>
                  <a:pt x="27661" y="3297045"/>
                </a:cubicBezTo>
                <a:cubicBezTo>
                  <a:pt x="16089" y="3007633"/>
                  <a:pt x="19899" y="2718094"/>
                  <a:pt x="4798" y="2428809"/>
                </a:cubicBezTo>
                <a:cubicBezTo>
                  <a:pt x="-4968" y="2287812"/>
                  <a:pt x="184" y="2146305"/>
                  <a:pt x="20181" y="2006184"/>
                </a:cubicBezTo>
                <a:cubicBezTo>
                  <a:pt x="36835" y="1901163"/>
                  <a:pt x="26532" y="1795252"/>
                  <a:pt x="19476" y="1689723"/>
                </a:cubicBezTo>
                <a:cubicBezTo>
                  <a:pt x="10867" y="1561970"/>
                  <a:pt x="6210" y="1434344"/>
                  <a:pt x="20323" y="1306338"/>
                </a:cubicBezTo>
                <a:cubicBezTo>
                  <a:pt x="30483" y="1215286"/>
                  <a:pt x="21028" y="1123726"/>
                  <a:pt x="15383" y="1032419"/>
                </a:cubicBezTo>
                <a:cubicBezTo>
                  <a:pt x="8045" y="937126"/>
                  <a:pt x="8045" y="841475"/>
                  <a:pt x="15383" y="746182"/>
                </a:cubicBezTo>
                <a:cubicBezTo>
                  <a:pt x="22749" y="659066"/>
                  <a:pt x="20999" y="571532"/>
                  <a:pt x="10161" y="484708"/>
                </a:cubicBezTo>
                <a:cubicBezTo>
                  <a:pt x="-1693" y="383115"/>
                  <a:pt x="7480" y="281523"/>
                  <a:pt x="16089" y="179930"/>
                </a:cubicBezTo>
                <a:cubicBezTo>
                  <a:pt x="19935" y="135229"/>
                  <a:pt x="22387" y="90537"/>
                  <a:pt x="23725" y="45854"/>
                </a:cubicBezTo>
                <a:close/>
              </a:path>
            </a:pathLst>
          </a:cu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714747-0154-4F4F-8C39-5D87FDBF8127}"/>
              </a:ext>
            </a:extLst>
          </p:cNvPr>
          <p:cNvCxnSpPr>
            <a:cxnSpLocks/>
          </p:cNvCxnSpPr>
          <p:nvPr/>
        </p:nvCxnSpPr>
        <p:spPr>
          <a:xfrm>
            <a:off x="369504" y="1826370"/>
            <a:ext cx="3573801" cy="0"/>
          </a:xfrm>
          <a:prstGeom prst="line">
            <a:avLst/>
          </a:prstGeom>
          <a:ln w="28575">
            <a:solidFill>
              <a:srgbClr val="01A9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F4B2EA6A-DA8E-1948-A7A0-C9510A11C23A}"/>
              </a:ext>
            </a:extLst>
          </p:cNvPr>
          <p:cNvSpPr/>
          <p:nvPr/>
        </p:nvSpPr>
        <p:spPr>
          <a:xfrm>
            <a:off x="513567" y="4115304"/>
            <a:ext cx="3707704" cy="1959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CB82A-5667-514B-B422-C69BD46FC1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9504" y="2093846"/>
            <a:ext cx="3967690" cy="4494841"/>
          </a:xfr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/>
              <a:t>Expansion of existing project</a:t>
            </a:r>
          </a:p>
          <a:p>
            <a:r>
              <a:rPr lang="en-US" sz="2000" dirty="0"/>
              <a:t>Navarre High School</a:t>
            </a:r>
          </a:p>
          <a:p>
            <a:pPr lvl="1"/>
            <a:r>
              <a:rPr lang="en-US" sz="1800" dirty="0"/>
              <a:t>400 students reached</a:t>
            </a:r>
          </a:p>
          <a:p>
            <a:pPr lvl="1"/>
            <a:r>
              <a:rPr lang="en-US" sz="1800" dirty="0"/>
              <a:t>Five months, 10 Trash Bashes </a:t>
            </a:r>
            <a:endParaRPr lang="en-US" sz="1800" kern="1200" dirty="0">
              <a:solidFill>
                <a:schemeClr val="tx1"/>
              </a:solidFill>
            </a:endParaRPr>
          </a:p>
          <a:p>
            <a:r>
              <a:rPr lang="en-US" sz="2000" dirty="0"/>
              <a:t>Half-day program</a:t>
            </a:r>
            <a:endParaRPr lang="en-US" sz="2000" kern="1200" dirty="0">
              <a:solidFill>
                <a:schemeClr val="tx1"/>
              </a:solidFill>
            </a:endParaRPr>
          </a:p>
          <a:p>
            <a:pPr lvl="1"/>
            <a:r>
              <a:rPr lang="en-US" sz="1800" kern="1200" dirty="0">
                <a:solidFill>
                  <a:schemeClr val="tx1"/>
                </a:solidFill>
              </a:rPr>
              <a:t>Beach clean-up </a:t>
            </a:r>
            <a:endParaRPr lang="en-US" sz="1800" dirty="0"/>
          </a:p>
          <a:p>
            <a:pPr lvl="1"/>
            <a:r>
              <a:rPr lang="en-US" sz="1800" dirty="0"/>
              <a:t>C</a:t>
            </a:r>
            <a:r>
              <a:rPr lang="en-US" sz="1800" kern="1200" dirty="0">
                <a:solidFill>
                  <a:schemeClr val="tx1"/>
                </a:solidFill>
              </a:rPr>
              <a:t>urriculum focused on the effects of marine debris on ecological systems</a:t>
            </a:r>
          </a:p>
          <a:p>
            <a:r>
              <a:rPr lang="en-US" sz="2000" dirty="0"/>
              <a:t>One year program proposal</a:t>
            </a:r>
          </a:p>
          <a:p>
            <a:pPr lvl="1"/>
            <a:r>
              <a:rPr lang="en-US" sz="1800" dirty="0"/>
              <a:t>May through April</a:t>
            </a:r>
          </a:p>
          <a:p>
            <a:endParaRPr lang="en-US" sz="2000" kern="1200" dirty="0">
              <a:solidFill>
                <a:schemeClr val="tx1"/>
              </a:solidFill>
            </a:endParaRPr>
          </a:p>
          <a:p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endParaRPr lang="en-US" sz="1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216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0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8F3CFFC-FDCC-FC46-B287-595E7FEF8D02}"/>
              </a:ext>
            </a:extLst>
          </p:cNvPr>
          <p:cNvSpPr txBox="1">
            <a:spLocks/>
          </p:cNvSpPr>
          <p:nvPr/>
        </p:nvSpPr>
        <p:spPr>
          <a:xfrm>
            <a:off x="641738" y="387268"/>
            <a:ext cx="6125964" cy="10760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800" b="1" kern="1200" dirty="0">
                <a:solidFill>
                  <a:srgbClr val="01A99E"/>
                </a:solidFill>
                <a:latin typeface="+mj-lt"/>
                <a:ea typeface="+mj-ea"/>
                <a:cs typeface="+mj-cs"/>
              </a:rPr>
              <a:t>Why?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921EB0F-C7E8-B74B-BB9B-4A076132738C}"/>
              </a:ext>
            </a:extLst>
          </p:cNvPr>
          <p:cNvSpPr txBox="1">
            <a:spLocks/>
          </p:cNvSpPr>
          <p:nvPr/>
        </p:nvSpPr>
        <p:spPr>
          <a:xfrm>
            <a:off x="641738" y="2185438"/>
            <a:ext cx="4114801" cy="3465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72105F-5D3C-B346-920D-E2227BEFB3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039" t="-112" r="17627" b="112"/>
          <a:stretch/>
        </p:blipFill>
        <p:spPr>
          <a:xfrm>
            <a:off x="8452968" y="3681465"/>
            <a:ext cx="3743716" cy="3172968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2FF81579-B5C2-3049-A474-37E8D78296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945" b="6945"/>
          <a:stretch/>
        </p:blipFill>
        <p:spPr>
          <a:xfrm>
            <a:off x="5479351" y="2423315"/>
            <a:ext cx="3456830" cy="3474720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7F6F71-1940-8144-A062-72A36A8E58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53" t="2422" r="16103" b="-2422"/>
          <a:stretch/>
        </p:blipFill>
        <p:spPr>
          <a:xfrm>
            <a:off x="7621024" y="-5"/>
            <a:ext cx="4582759" cy="3538728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B33C47-430D-DC47-A17D-B097D7B65A5F}"/>
              </a:ext>
            </a:extLst>
          </p:cNvPr>
          <p:cNvCxnSpPr>
            <a:cxnSpLocks/>
          </p:cNvCxnSpPr>
          <p:nvPr/>
        </p:nvCxnSpPr>
        <p:spPr>
          <a:xfrm flipV="1">
            <a:off x="641738" y="1463354"/>
            <a:ext cx="3754898" cy="18534"/>
          </a:xfrm>
          <a:prstGeom prst="line">
            <a:avLst/>
          </a:prstGeom>
          <a:ln w="28575">
            <a:solidFill>
              <a:srgbClr val="01A9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7E7A6D-1F94-E941-B058-5CCF167E4D49}"/>
              </a:ext>
            </a:extLst>
          </p:cNvPr>
          <p:cNvSpPr txBox="1">
            <a:spLocks/>
          </p:cNvSpPr>
          <p:nvPr/>
        </p:nvSpPr>
        <p:spPr>
          <a:xfrm>
            <a:off x="641738" y="1791724"/>
            <a:ext cx="4837613" cy="451847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Marine debris is a constant issue </a:t>
            </a:r>
          </a:p>
          <a:p>
            <a:pPr lvl="1"/>
            <a:r>
              <a:rPr lang="en-US" sz="1800" dirty="0"/>
              <a:t>Causes major impacts on environments</a:t>
            </a:r>
          </a:p>
          <a:p>
            <a:r>
              <a:rPr lang="en-US" sz="2000" dirty="0"/>
              <a:t>Meets NBSTCC’s goals</a:t>
            </a:r>
          </a:p>
          <a:p>
            <a:pPr lvl="1"/>
            <a:r>
              <a:rPr lang="en-US" sz="1800" dirty="0"/>
              <a:t>Focuses on principles of conservation and education</a:t>
            </a:r>
          </a:p>
          <a:p>
            <a:pPr lvl="1"/>
            <a:r>
              <a:rPr lang="en-US" sz="1800" dirty="0"/>
              <a:t>Simultaneously helps provide safer habitats for sea turtles in the area</a:t>
            </a:r>
          </a:p>
          <a:p>
            <a:r>
              <a:rPr lang="en-US" sz="2000" dirty="0"/>
              <a:t>Addresses interests of the funder </a:t>
            </a:r>
          </a:p>
          <a:p>
            <a:pPr lvl="1"/>
            <a:r>
              <a:rPr lang="en-US" sz="1800" dirty="0"/>
              <a:t>EPA strategic priority</a:t>
            </a:r>
          </a:p>
          <a:p>
            <a:pPr lvl="2"/>
            <a:r>
              <a:rPr lang="en-US" sz="1600" dirty="0"/>
              <a:t>Pollution prevention</a:t>
            </a:r>
          </a:p>
          <a:p>
            <a:pPr lvl="1"/>
            <a:r>
              <a:rPr lang="en-US" sz="1800" dirty="0"/>
              <a:t>Educational opportunity</a:t>
            </a:r>
          </a:p>
          <a:p>
            <a:pPr lvl="2"/>
            <a:r>
              <a:rPr lang="en-US" sz="1600" dirty="0"/>
              <a:t>Engaging in community-based issue education that results in improved environmental quality </a:t>
            </a:r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6796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06106A9B-AE6A-3048-921F-252937BC4D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693" r="29693"/>
          <a:stretch/>
        </p:blipFill>
        <p:spPr>
          <a:xfrm>
            <a:off x="437133" y="-33802"/>
            <a:ext cx="5248096" cy="7137640"/>
          </a:xfrm>
          <a:custGeom>
            <a:avLst/>
            <a:gdLst/>
            <a:ahLst/>
            <a:cxnLst/>
            <a:rect l="l" t="t" r="r" b="b"/>
            <a:pathLst>
              <a:path w="3008523" h="4115304">
                <a:moveTo>
                  <a:pt x="24852" y="0"/>
                </a:moveTo>
                <a:lnTo>
                  <a:pt x="2979215" y="0"/>
                </a:lnTo>
                <a:lnTo>
                  <a:pt x="2994066" y="116180"/>
                </a:lnTo>
                <a:cubicBezTo>
                  <a:pt x="3005186" y="195816"/>
                  <a:pt x="3009899" y="276075"/>
                  <a:pt x="3008178" y="356320"/>
                </a:cubicBezTo>
                <a:cubicBezTo>
                  <a:pt x="3008319" y="552394"/>
                  <a:pt x="2998582" y="748086"/>
                  <a:pt x="2980941" y="943653"/>
                </a:cubicBezTo>
                <a:cubicBezTo>
                  <a:pt x="2976665" y="1015643"/>
                  <a:pt x="2978598" y="1087813"/>
                  <a:pt x="2986727" y="1159537"/>
                </a:cubicBezTo>
                <a:cubicBezTo>
                  <a:pt x="2994856" y="1240519"/>
                  <a:pt x="2992019" y="1322097"/>
                  <a:pt x="2978260" y="1402470"/>
                </a:cubicBezTo>
                <a:cubicBezTo>
                  <a:pt x="2960902" y="1497713"/>
                  <a:pt x="2968664" y="1592956"/>
                  <a:pt x="2975014" y="1688199"/>
                </a:cubicBezTo>
                <a:cubicBezTo>
                  <a:pt x="2992372" y="1949673"/>
                  <a:pt x="3013541" y="2211147"/>
                  <a:pt x="2999428" y="2473510"/>
                </a:cubicBezTo>
                <a:cubicBezTo>
                  <a:pt x="2996464" y="2529513"/>
                  <a:pt x="2983482" y="2584119"/>
                  <a:pt x="2978118" y="2639740"/>
                </a:cubicBezTo>
                <a:cubicBezTo>
                  <a:pt x="2962453" y="2801400"/>
                  <a:pt x="2980801" y="2962424"/>
                  <a:pt x="2988280" y="3123702"/>
                </a:cubicBezTo>
                <a:cubicBezTo>
                  <a:pt x="2999033" y="3302188"/>
                  <a:pt x="2996860" y="3481118"/>
                  <a:pt x="2981788" y="3659349"/>
                </a:cubicBezTo>
                <a:cubicBezTo>
                  <a:pt x="2972333" y="3756116"/>
                  <a:pt x="2969123" y="3853010"/>
                  <a:pt x="2970287" y="3949936"/>
                </a:cubicBezTo>
                <a:lnTo>
                  <a:pt x="2976835" y="4079050"/>
                </a:lnTo>
                <a:lnTo>
                  <a:pt x="2975002" y="4079008"/>
                </a:lnTo>
                <a:cubicBezTo>
                  <a:pt x="2922505" y="4079573"/>
                  <a:pt x="2870008" y="4083101"/>
                  <a:pt x="2817511" y="4086276"/>
                </a:cubicBezTo>
                <a:cubicBezTo>
                  <a:pt x="2529266" y="4103634"/>
                  <a:pt x="2241021" y="4124803"/>
                  <a:pt x="1951796" y="4110690"/>
                </a:cubicBezTo>
                <a:cubicBezTo>
                  <a:pt x="1890059" y="4107726"/>
                  <a:pt x="1829862" y="4094744"/>
                  <a:pt x="1768546" y="4089380"/>
                </a:cubicBezTo>
                <a:cubicBezTo>
                  <a:pt x="1590335" y="4073715"/>
                  <a:pt x="1412824" y="4092063"/>
                  <a:pt x="1235034" y="4099542"/>
                </a:cubicBezTo>
                <a:cubicBezTo>
                  <a:pt x="1038273" y="4110295"/>
                  <a:pt x="841024" y="4108122"/>
                  <a:pt x="644545" y="4093050"/>
                </a:cubicBezTo>
                <a:cubicBezTo>
                  <a:pt x="537871" y="4083595"/>
                  <a:pt x="431056" y="4080385"/>
                  <a:pt x="324207" y="4081549"/>
                </a:cubicBezTo>
                <a:lnTo>
                  <a:pt x="14165" y="4095812"/>
                </a:lnTo>
                <a:lnTo>
                  <a:pt x="15439" y="4046690"/>
                </a:lnTo>
                <a:cubicBezTo>
                  <a:pt x="18374" y="4018368"/>
                  <a:pt x="22584" y="3990046"/>
                  <a:pt x="28197" y="3961979"/>
                </a:cubicBezTo>
                <a:cubicBezTo>
                  <a:pt x="40955" y="3897553"/>
                  <a:pt x="31514" y="3834402"/>
                  <a:pt x="21563" y="3770614"/>
                </a:cubicBezTo>
                <a:cubicBezTo>
                  <a:pt x="13335" y="3723257"/>
                  <a:pt x="13335" y="3674829"/>
                  <a:pt x="21563" y="3627473"/>
                </a:cubicBezTo>
                <a:cubicBezTo>
                  <a:pt x="40700" y="3525411"/>
                  <a:pt x="30111" y="3423350"/>
                  <a:pt x="20543" y="3322437"/>
                </a:cubicBezTo>
                <a:cubicBezTo>
                  <a:pt x="7785" y="3186823"/>
                  <a:pt x="1406" y="3052357"/>
                  <a:pt x="33300" y="2917763"/>
                </a:cubicBezTo>
                <a:cubicBezTo>
                  <a:pt x="53330" y="2833053"/>
                  <a:pt x="36872" y="2747066"/>
                  <a:pt x="26284" y="2662610"/>
                </a:cubicBezTo>
                <a:cubicBezTo>
                  <a:pt x="18272" y="2599804"/>
                  <a:pt x="17328" y="2536296"/>
                  <a:pt x="23477" y="2473286"/>
                </a:cubicBezTo>
                <a:cubicBezTo>
                  <a:pt x="32790" y="2377718"/>
                  <a:pt x="29486" y="2281334"/>
                  <a:pt x="13654" y="2186621"/>
                </a:cubicBezTo>
                <a:cubicBezTo>
                  <a:pt x="4264" y="2133256"/>
                  <a:pt x="7899" y="2078424"/>
                  <a:pt x="24242" y="2026768"/>
                </a:cubicBezTo>
                <a:cubicBezTo>
                  <a:pt x="48099" y="1952646"/>
                  <a:pt x="33683" y="1876993"/>
                  <a:pt x="24242" y="1802105"/>
                </a:cubicBezTo>
                <a:cubicBezTo>
                  <a:pt x="10081" y="1684607"/>
                  <a:pt x="-6887" y="1567364"/>
                  <a:pt x="3192" y="1448463"/>
                </a:cubicBezTo>
                <a:cubicBezTo>
                  <a:pt x="4787" y="1415892"/>
                  <a:pt x="9316" y="1383526"/>
                  <a:pt x="16716" y="1351759"/>
                </a:cubicBezTo>
                <a:cubicBezTo>
                  <a:pt x="50153" y="1229069"/>
                  <a:pt x="51646" y="1099859"/>
                  <a:pt x="21053" y="976429"/>
                </a:cubicBezTo>
                <a:cubicBezTo>
                  <a:pt x="-11352" y="843621"/>
                  <a:pt x="-4463" y="711579"/>
                  <a:pt x="28835" y="579920"/>
                </a:cubicBezTo>
                <a:cubicBezTo>
                  <a:pt x="65552" y="440185"/>
                  <a:pt x="68779" y="293753"/>
                  <a:pt x="38276" y="152538"/>
                </a:cubicBezTo>
                <a:cubicBezTo>
                  <a:pt x="32318" y="125065"/>
                  <a:pt x="28191" y="97256"/>
                  <a:pt x="25911" y="69298"/>
                </a:cubicBezTo>
                <a:close/>
              </a:path>
            </a:pathLst>
          </a:cu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2C1CEBD-2FED-434F-BB0E-47D01C4C2C4B}"/>
              </a:ext>
            </a:extLst>
          </p:cNvPr>
          <p:cNvSpPr txBox="1">
            <a:spLocks/>
          </p:cNvSpPr>
          <p:nvPr/>
        </p:nvSpPr>
        <p:spPr>
          <a:xfrm>
            <a:off x="6291313" y="533802"/>
            <a:ext cx="3754898" cy="9462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01A99E"/>
                </a:solidFill>
              </a:rPr>
              <a:t>Budget</a:t>
            </a:r>
          </a:p>
        </p:txBody>
      </p:sp>
      <p:pic>
        <p:nvPicPr>
          <p:cNvPr id="22" name="Picture 21" descr="A picture containing text, turtle, reptile&#10;&#10;Description automatically generated">
            <a:extLst>
              <a:ext uri="{FF2B5EF4-FFF2-40B4-BE49-F238E27FC236}">
                <a16:creationId xmlns:a16="http://schemas.microsoft.com/office/drawing/2014/main" id="{41E98000-DB97-7240-8499-FE413947E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03" y="3603628"/>
            <a:ext cx="4997355" cy="2840745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CBA6010-9C3B-314D-9B6A-929BDD853354}"/>
              </a:ext>
            </a:extLst>
          </p:cNvPr>
          <p:cNvCxnSpPr>
            <a:cxnSpLocks/>
          </p:cNvCxnSpPr>
          <p:nvPr/>
        </p:nvCxnSpPr>
        <p:spPr>
          <a:xfrm flipV="1">
            <a:off x="6291313" y="1480013"/>
            <a:ext cx="3754898" cy="18534"/>
          </a:xfrm>
          <a:prstGeom prst="line">
            <a:avLst/>
          </a:prstGeom>
          <a:ln w="28575">
            <a:solidFill>
              <a:srgbClr val="01A9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C0D7B66A-9192-0B45-AF9E-CCB7337A5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064042"/>
              </p:ext>
            </p:extLst>
          </p:nvPr>
        </p:nvGraphicFramePr>
        <p:xfrm>
          <a:off x="6291313" y="4368157"/>
          <a:ext cx="5122724" cy="157086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3190508">
                  <a:extLst>
                    <a:ext uri="{9D8B030D-6E8A-4147-A177-3AD203B41FA5}">
                      <a16:colId xmlns:a16="http://schemas.microsoft.com/office/drawing/2014/main" val="3176082062"/>
                    </a:ext>
                  </a:extLst>
                </a:gridCol>
                <a:gridCol w="1932216">
                  <a:extLst>
                    <a:ext uri="{9D8B030D-6E8A-4147-A177-3AD203B41FA5}">
                      <a16:colId xmlns:a16="http://schemas.microsoft.com/office/drawing/2014/main" val="2770481406"/>
                    </a:ext>
                  </a:extLst>
                </a:gridCol>
              </a:tblGrid>
              <a:tr h="523620">
                <a:tc>
                  <a:txBody>
                    <a:bodyPr/>
                    <a:lstStyle/>
                    <a:p>
                      <a:r>
                        <a:rPr lang="en-US" sz="2100" dirty="0"/>
                        <a:t>Requested Funds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A99E">
                        <a:tint val="66000"/>
                        <a:satMod val="1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$5,203.00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1A99E">
                            <a:tint val="66000"/>
                            <a:satMod val="160000"/>
                            <a:tint val="66000"/>
                            <a:satMod val="160000"/>
                          </a:srgbClr>
                        </a:gs>
                        <a:gs pos="50000">
                          <a:srgbClr val="01A99E">
                            <a:tint val="66000"/>
                            <a:satMod val="160000"/>
                            <a:tint val="44500"/>
                            <a:satMod val="160000"/>
                          </a:srgbClr>
                        </a:gs>
                        <a:gs pos="100000">
                          <a:srgbClr val="01A99E">
                            <a:tint val="66000"/>
                            <a:satMod val="160000"/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80664343"/>
                  </a:ext>
                </a:extLst>
              </a:tr>
              <a:tr h="523620">
                <a:tc>
                  <a:txBody>
                    <a:bodyPr/>
                    <a:lstStyle/>
                    <a:p>
                      <a:r>
                        <a:rPr lang="en-US" sz="2100" dirty="0"/>
                        <a:t>Matching Resources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A99E">
                        <a:tint val="66000"/>
                        <a:satMod val="1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$3,428.70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1A99E">
                            <a:tint val="66000"/>
                            <a:satMod val="160000"/>
                            <a:tint val="66000"/>
                            <a:satMod val="160000"/>
                          </a:srgbClr>
                        </a:gs>
                        <a:gs pos="50000">
                          <a:srgbClr val="01A99E">
                            <a:tint val="66000"/>
                            <a:satMod val="160000"/>
                            <a:tint val="44500"/>
                            <a:satMod val="160000"/>
                          </a:srgbClr>
                        </a:gs>
                        <a:gs pos="100000">
                          <a:srgbClr val="01A99E">
                            <a:tint val="66000"/>
                            <a:satMod val="160000"/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70119499"/>
                  </a:ext>
                </a:extLst>
              </a:tr>
              <a:tr h="523620">
                <a:tc>
                  <a:txBody>
                    <a:bodyPr/>
                    <a:lstStyle/>
                    <a:p>
                      <a:r>
                        <a:rPr lang="en-US" sz="2100" dirty="0"/>
                        <a:t>Total Budget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A99E">
                        <a:tint val="66000"/>
                        <a:satMod val="1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$8,631.70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1A99E">
                            <a:tint val="66000"/>
                            <a:satMod val="160000"/>
                            <a:tint val="66000"/>
                            <a:satMod val="160000"/>
                          </a:srgbClr>
                        </a:gs>
                        <a:gs pos="50000">
                          <a:srgbClr val="01A99E">
                            <a:tint val="66000"/>
                            <a:satMod val="160000"/>
                            <a:tint val="44500"/>
                            <a:satMod val="160000"/>
                          </a:srgbClr>
                        </a:gs>
                        <a:gs pos="100000">
                          <a:srgbClr val="01A99E">
                            <a:tint val="66000"/>
                            <a:satMod val="160000"/>
                            <a:tint val="23500"/>
                            <a:satMod val="160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80966226"/>
                  </a:ext>
                </a:extLst>
              </a:tr>
            </a:tbl>
          </a:graphicData>
        </a:graphic>
      </p:graphicFrame>
      <p:pic>
        <p:nvPicPr>
          <p:cNvPr id="29" name="Picture 28" descr="Logo&#10;&#10;Description automatically generated">
            <a:extLst>
              <a:ext uri="{FF2B5EF4-FFF2-40B4-BE49-F238E27FC236}">
                <a16:creationId xmlns:a16="http://schemas.microsoft.com/office/drawing/2014/main" id="{1F917B28-586D-AC49-9629-97380E644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502" y="519645"/>
            <a:ext cx="2909355" cy="2909355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3C96FD91-9249-0A43-AF63-DDC8294B9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91313" y="1732123"/>
            <a:ext cx="5463554" cy="2414699"/>
          </a:xfr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Matching funds</a:t>
            </a:r>
          </a:p>
          <a:p>
            <a:pPr lvl="1"/>
            <a:r>
              <a:rPr lang="en-US" sz="1800" dirty="0"/>
              <a:t>NBSTCC, Navarre HS, &amp; Greg Jones Studio</a:t>
            </a:r>
          </a:p>
          <a:p>
            <a:r>
              <a:rPr lang="en-US" sz="2000" dirty="0"/>
              <a:t>Minimal equipment/supplies needed</a:t>
            </a:r>
          </a:p>
          <a:p>
            <a:pPr lvl="1"/>
            <a:r>
              <a:rPr lang="en-US" sz="1800" dirty="0"/>
              <a:t>Transportation &amp; salary compose bulk of request</a:t>
            </a:r>
          </a:p>
          <a:p>
            <a:r>
              <a:rPr lang="en-US" sz="2000" dirty="0"/>
              <a:t>Key staff</a:t>
            </a:r>
          </a:p>
          <a:p>
            <a:pPr lvl="1"/>
            <a:r>
              <a:rPr lang="en-US" sz="1800" dirty="0"/>
              <a:t>Executive Director, Program Coordinator, &amp; Intern</a:t>
            </a:r>
          </a:p>
        </p:txBody>
      </p:sp>
    </p:spTree>
    <p:extLst>
      <p:ext uri="{BB962C8B-B14F-4D97-AF65-F5344CB8AC3E}">
        <p14:creationId xmlns:p14="http://schemas.microsoft.com/office/powerpoint/2010/main" val="376052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E16C42-F846-AB44-8998-8E9CD6332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6696" y="1094519"/>
            <a:ext cx="4177009" cy="258017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6600" b="1" dirty="0">
                <a:solidFill>
                  <a:srgbClr val="01A99E"/>
                </a:solidFill>
              </a:rPr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04797-73D4-8744-98D2-0A2FD6569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8507" y="3695041"/>
            <a:ext cx="397338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200" dirty="0"/>
              <a:t>Alyssa Turner  |  FNR4070C</a:t>
            </a:r>
          </a:p>
        </p:txBody>
      </p:sp>
      <p:pic>
        <p:nvPicPr>
          <p:cNvPr id="5" name="Picture 4" descr="A picture containing text, reptile, turtle&#10;&#10;Description automatically generated">
            <a:extLst>
              <a:ext uri="{FF2B5EF4-FFF2-40B4-BE49-F238E27FC236}">
                <a16:creationId xmlns:a16="http://schemas.microsoft.com/office/drawing/2014/main" id="{3E26FD10-FF90-484B-B26B-7080F33CA8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1435"/>
          <a:stretch/>
        </p:blipFill>
        <p:spPr>
          <a:xfrm>
            <a:off x="6096000" y="975816"/>
            <a:ext cx="4301310" cy="42183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61BE0C-2C30-5A4F-AF62-51D44E9B01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693" r="29693"/>
          <a:stretch/>
        </p:blipFill>
        <p:spPr>
          <a:xfrm rot="5400000">
            <a:off x="5962335" y="-296080"/>
            <a:ext cx="528313" cy="12726143"/>
          </a:xfrm>
          <a:custGeom>
            <a:avLst/>
            <a:gdLst/>
            <a:ahLst/>
            <a:cxnLst/>
            <a:rect l="l" t="t" r="r" b="b"/>
            <a:pathLst>
              <a:path w="3008523" h="4115304">
                <a:moveTo>
                  <a:pt x="24852" y="0"/>
                </a:moveTo>
                <a:lnTo>
                  <a:pt x="2979215" y="0"/>
                </a:lnTo>
                <a:lnTo>
                  <a:pt x="2994066" y="116180"/>
                </a:lnTo>
                <a:cubicBezTo>
                  <a:pt x="3005186" y="195816"/>
                  <a:pt x="3009899" y="276075"/>
                  <a:pt x="3008178" y="356320"/>
                </a:cubicBezTo>
                <a:cubicBezTo>
                  <a:pt x="3008319" y="552394"/>
                  <a:pt x="2998582" y="748086"/>
                  <a:pt x="2980941" y="943653"/>
                </a:cubicBezTo>
                <a:cubicBezTo>
                  <a:pt x="2976665" y="1015643"/>
                  <a:pt x="2978598" y="1087813"/>
                  <a:pt x="2986727" y="1159537"/>
                </a:cubicBezTo>
                <a:cubicBezTo>
                  <a:pt x="2994856" y="1240519"/>
                  <a:pt x="2992019" y="1322097"/>
                  <a:pt x="2978260" y="1402470"/>
                </a:cubicBezTo>
                <a:cubicBezTo>
                  <a:pt x="2960902" y="1497713"/>
                  <a:pt x="2968664" y="1592956"/>
                  <a:pt x="2975014" y="1688199"/>
                </a:cubicBezTo>
                <a:cubicBezTo>
                  <a:pt x="2992372" y="1949673"/>
                  <a:pt x="3013541" y="2211147"/>
                  <a:pt x="2999428" y="2473510"/>
                </a:cubicBezTo>
                <a:cubicBezTo>
                  <a:pt x="2996464" y="2529513"/>
                  <a:pt x="2983482" y="2584119"/>
                  <a:pt x="2978118" y="2639740"/>
                </a:cubicBezTo>
                <a:cubicBezTo>
                  <a:pt x="2962453" y="2801400"/>
                  <a:pt x="2980801" y="2962424"/>
                  <a:pt x="2988280" y="3123702"/>
                </a:cubicBezTo>
                <a:cubicBezTo>
                  <a:pt x="2999033" y="3302188"/>
                  <a:pt x="2996860" y="3481118"/>
                  <a:pt x="2981788" y="3659349"/>
                </a:cubicBezTo>
                <a:cubicBezTo>
                  <a:pt x="2972333" y="3756116"/>
                  <a:pt x="2969123" y="3853010"/>
                  <a:pt x="2970287" y="3949936"/>
                </a:cubicBezTo>
                <a:lnTo>
                  <a:pt x="2976835" y="4079050"/>
                </a:lnTo>
                <a:lnTo>
                  <a:pt x="2975002" y="4079008"/>
                </a:lnTo>
                <a:cubicBezTo>
                  <a:pt x="2922505" y="4079573"/>
                  <a:pt x="2870008" y="4083101"/>
                  <a:pt x="2817511" y="4086276"/>
                </a:cubicBezTo>
                <a:cubicBezTo>
                  <a:pt x="2529266" y="4103634"/>
                  <a:pt x="2241021" y="4124803"/>
                  <a:pt x="1951796" y="4110690"/>
                </a:cubicBezTo>
                <a:cubicBezTo>
                  <a:pt x="1890059" y="4107726"/>
                  <a:pt x="1829862" y="4094744"/>
                  <a:pt x="1768546" y="4089380"/>
                </a:cubicBezTo>
                <a:cubicBezTo>
                  <a:pt x="1590335" y="4073715"/>
                  <a:pt x="1412824" y="4092063"/>
                  <a:pt x="1235034" y="4099542"/>
                </a:cubicBezTo>
                <a:cubicBezTo>
                  <a:pt x="1038273" y="4110295"/>
                  <a:pt x="841024" y="4108122"/>
                  <a:pt x="644545" y="4093050"/>
                </a:cubicBezTo>
                <a:cubicBezTo>
                  <a:pt x="537871" y="4083595"/>
                  <a:pt x="431056" y="4080385"/>
                  <a:pt x="324207" y="4081549"/>
                </a:cubicBezTo>
                <a:lnTo>
                  <a:pt x="14165" y="4095812"/>
                </a:lnTo>
                <a:lnTo>
                  <a:pt x="15439" y="4046690"/>
                </a:lnTo>
                <a:cubicBezTo>
                  <a:pt x="18374" y="4018368"/>
                  <a:pt x="22584" y="3990046"/>
                  <a:pt x="28197" y="3961979"/>
                </a:cubicBezTo>
                <a:cubicBezTo>
                  <a:pt x="40955" y="3897553"/>
                  <a:pt x="31514" y="3834402"/>
                  <a:pt x="21563" y="3770614"/>
                </a:cubicBezTo>
                <a:cubicBezTo>
                  <a:pt x="13335" y="3723257"/>
                  <a:pt x="13335" y="3674829"/>
                  <a:pt x="21563" y="3627473"/>
                </a:cubicBezTo>
                <a:cubicBezTo>
                  <a:pt x="40700" y="3525411"/>
                  <a:pt x="30111" y="3423350"/>
                  <a:pt x="20543" y="3322437"/>
                </a:cubicBezTo>
                <a:cubicBezTo>
                  <a:pt x="7785" y="3186823"/>
                  <a:pt x="1406" y="3052357"/>
                  <a:pt x="33300" y="2917763"/>
                </a:cubicBezTo>
                <a:cubicBezTo>
                  <a:pt x="53330" y="2833053"/>
                  <a:pt x="36872" y="2747066"/>
                  <a:pt x="26284" y="2662610"/>
                </a:cubicBezTo>
                <a:cubicBezTo>
                  <a:pt x="18272" y="2599804"/>
                  <a:pt x="17328" y="2536296"/>
                  <a:pt x="23477" y="2473286"/>
                </a:cubicBezTo>
                <a:cubicBezTo>
                  <a:pt x="32790" y="2377718"/>
                  <a:pt x="29486" y="2281334"/>
                  <a:pt x="13654" y="2186621"/>
                </a:cubicBezTo>
                <a:cubicBezTo>
                  <a:pt x="4264" y="2133256"/>
                  <a:pt x="7899" y="2078424"/>
                  <a:pt x="24242" y="2026768"/>
                </a:cubicBezTo>
                <a:cubicBezTo>
                  <a:pt x="48099" y="1952646"/>
                  <a:pt x="33683" y="1876993"/>
                  <a:pt x="24242" y="1802105"/>
                </a:cubicBezTo>
                <a:cubicBezTo>
                  <a:pt x="10081" y="1684607"/>
                  <a:pt x="-6887" y="1567364"/>
                  <a:pt x="3192" y="1448463"/>
                </a:cubicBezTo>
                <a:cubicBezTo>
                  <a:pt x="4787" y="1415892"/>
                  <a:pt x="9316" y="1383526"/>
                  <a:pt x="16716" y="1351759"/>
                </a:cubicBezTo>
                <a:cubicBezTo>
                  <a:pt x="50153" y="1229069"/>
                  <a:pt x="51646" y="1099859"/>
                  <a:pt x="21053" y="976429"/>
                </a:cubicBezTo>
                <a:cubicBezTo>
                  <a:pt x="-11352" y="843621"/>
                  <a:pt x="-4463" y="711579"/>
                  <a:pt x="28835" y="579920"/>
                </a:cubicBezTo>
                <a:cubicBezTo>
                  <a:pt x="65552" y="440185"/>
                  <a:pt x="68779" y="293753"/>
                  <a:pt x="38276" y="152538"/>
                </a:cubicBezTo>
                <a:cubicBezTo>
                  <a:pt x="32318" y="125065"/>
                  <a:pt x="28191" y="97256"/>
                  <a:pt x="25911" y="6929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8998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208</Words>
  <Application>Microsoft Macintosh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EE Program Proposal</vt:lpstr>
      <vt:lpstr>What is the NBSTCC?</vt:lpstr>
      <vt:lpstr>Trash Bash Program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Turner,Alyssa E</dc:creator>
  <cp:lastModifiedBy>Turner,Alyssa E</cp:lastModifiedBy>
  <cp:revision>32</cp:revision>
  <dcterms:created xsi:type="dcterms:W3CDTF">2021-12-07T02:58:48Z</dcterms:created>
  <dcterms:modified xsi:type="dcterms:W3CDTF">2021-12-07T14:53:45Z</dcterms:modified>
</cp:coreProperties>
</file>