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61" r:id="rId5"/>
    <p:sldId id="259" r:id="rId6"/>
    <p:sldId id="260" r:id="rId7"/>
    <p:sldId id="263" r:id="rId8"/>
    <p:sldId id="262" r:id="rId9"/>
    <p:sldId id="265" r:id="rId10"/>
    <p:sldId id="266" r:id="rId11"/>
    <p:sldId id="264" r:id="rId12"/>
    <p:sldId id="267" r:id="rId13"/>
    <p:sldId id="268" r:id="rId14"/>
    <p:sldId id="269" r:id="rId15"/>
    <p:sldId id="270" r:id="rId16"/>
  </p:sldIdLst>
  <p:sldSz cx="9144000" cy="5143500" type="screen16x9"/>
  <p:notesSz cx="6858000" cy="9144000"/>
  <p:embeddedFontLst>
    <p:embeddedFont>
      <p:font typeface="Average" panose="02000503040000020003" pitchFamily="2" charset="77"/>
      <p:regular r:id="rId18"/>
      <p:bold r:id="rId19"/>
      <p:italic r:id="rId20"/>
      <p:boldItalic r:id="rId21"/>
    </p:embeddedFont>
    <p:embeddedFont>
      <p:font typeface="Oswald" pitchFamily="2" charset="77"/>
      <p:regular r:id="rId22"/>
      <p:bold r:id="rId23"/>
      <p:italic r:id="rId24"/>
      <p:boldItalic r:id="rId25"/>
    </p:embeddedFont>
    <p:embeddedFont>
      <p:font typeface="Oswald Regular" pitchFamily="2" charset="77"/>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4C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4"/>
  </p:normalViewPr>
  <p:slideViewPr>
    <p:cSldViewPr snapToGrid="0">
      <p:cViewPr varScale="1">
        <p:scale>
          <a:sx n="137" d="100"/>
          <a:sy n="137" d="100"/>
        </p:scale>
        <p:origin x="3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c6f980f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c6f980f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c6f980f9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c6f980f9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bcbb9ee38a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bcbb9ee38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bcbb9ee38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bcbb9ee38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6f980f91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6f980f9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bcbb9ee38a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bcbb9ee38a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bcbb9ee38a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bcbb9ee38a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bcbb9ee38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bcbb9ee38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d157d171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bd157d171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bd157d171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bd157d171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d157d1713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d157d171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c6f980f91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c6f980f91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c6f980f91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c6f980f91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c6f980f9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c6f980f9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bd157d1713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bd157d1713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rgbClr val="07376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1.xml"/><Relationship Id="rId1" Type="http://schemas.openxmlformats.org/officeDocument/2006/relationships/video" Target="https://www.youtube.com/embed/80NLPNHpm0k?feature=oembed" TargetMode="Externa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www.benjerry.com/about-us/sear-reports/2015-sear-report" TargetMode="External"/><Relationship Id="rId3" Type="http://schemas.openxmlformats.org/officeDocument/2006/relationships/hyperlink" Target="https://en.wikipedia.org/wiki/Ben_%26_Jerry%27s" TargetMode="External"/><Relationship Id="rId7" Type="http://schemas.openxmlformats.org/officeDocument/2006/relationships/hyperlink" Target="https://www.vox.com/2018/10/8/17948832/climate-change-global-warming-un-ipcc-report"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onegreenplanet.org/environment/ben-jerrys-launches-flavor-to-fight-climate-change/" TargetMode="External"/><Relationship Id="rId5" Type="http://schemas.openxmlformats.org/officeDocument/2006/relationships/hyperlink" Target="https://bcorporation.net/" TargetMode="External"/><Relationship Id="rId4" Type="http://schemas.openxmlformats.org/officeDocument/2006/relationships/hyperlink" Target="https://www.forbes.com/sites/annefield/2012/10/22/ben-jerrys-poster-child-for-the-b-corp-movement-becomes-a-b-corp/?sh=db94fc52cc81" TargetMode="External"/><Relationship Id="rId9" Type="http://schemas.openxmlformats.org/officeDocument/2006/relationships/hyperlink" Target="https://www.benjerry.com/about-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p:nvPr/>
        </p:nvSpPr>
        <p:spPr>
          <a:xfrm>
            <a:off x="4282675" y="2786950"/>
            <a:ext cx="570300" cy="2475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txBox="1">
            <a:spLocks noGrp="1"/>
          </p:cNvSpPr>
          <p:nvPr>
            <p:ph type="subTitle" idx="1"/>
          </p:nvPr>
        </p:nvSpPr>
        <p:spPr>
          <a:xfrm>
            <a:off x="671250" y="4261701"/>
            <a:ext cx="78015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a:t>PUR 3801  |  Alyssa Turner</a:t>
            </a:r>
            <a:endParaRPr sz="1600"/>
          </a:p>
        </p:txBody>
      </p:sp>
      <p:pic>
        <p:nvPicPr>
          <p:cNvPr id="61" name="Google Shape;61;p13"/>
          <p:cNvPicPr preferRelativeResize="0"/>
          <p:nvPr/>
        </p:nvPicPr>
        <p:blipFill>
          <a:blip r:embed="rId3">
            <a:alphaModFix/>
          </a:blip>
          <a:stretch>
            <a:fillRect/>
          </a:stretch>
        </p:blipFill>
        <p:spPr>
          <a:xfrm>
            <a:off x="1239523" y="349225"/>
            <a:ext cx="6656624" cy="1981375"/>
          </a:xfrm>
          <a:prstGeom prst="rect">
            <a:avLst/>
          </a:prstGeom>
          <a:noFill/>
          <a:ln>
            <a:noFill/>
          </a:ln>
        </p:spPr>
      </p:pic>
      <p:pic>
        <p:nvPicPr>
          <p:cNvPr id="62" name="Google Shape;62;p13"/>
          <p:cNvPicPr preferRelativeResize="0"/>
          <p:nvPr/>
        </p:nvPicPr>
        <p:blipFill>
          <a:blip r:embed="rId4">
            <a:alphaModFix/>
          </a:blip>
          <a:stretch>
            <a:fillRect/>
          </a:stretch>
        </p:blipFill>
        <p:spPr>
          <a:xfrm>
            <a:off x="3057587" y="1964575"/>
            <a:ext cx="3028826" cy="189225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Mission Statement</a:t>
            </a:r>
            <a:endParaRPr/>
          </a:p>
        </p:txBody>
      </p:sp>
      <p:sp>
        <p:nvSpPr>
          <p:cNvPr id="68" name="Google Shape;68;p14"/>
          <p:cNvSpPr txBox="1">
            <a:spLocks noGrp="1"/>
          </p:cNvSpPr>
          <p:nvPr>
            <p:ph type="body" idx="1"/>
          </p:nvPr>
        </p:nvSpPr>
        <p:spPr>
          <a:xfrm>
            <a:off x="311700" y="1152475"/>
            <a:ext cx="8520600" cy="126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“Ben &amp; Jerry’s is founded on &amp; dedicated to a sustainable corporate concept of linked prosperity. Our mission consists of 3 interrelated parts: Economic Mission, Social Mission, and Product Mission.”</a:t>
            </a:r>
            <a:endParaRPr/>
          </a:p>
        </p:txBody>
      </p:sp>
      <p:pic>
        <p:nvPicPr>
          <p:cNvPr id="69" name="Google Shape;69;p14"/>
          <p:cNvPicPr preferRelativeResize="0"/>
          <p:nvPr/>
        </p:nvPicPr>
        <p:blipFill>
          <a:blip r:embed="rId3">
            <a:alphaModFix/>
          </a:blip>
          <a:stretch>
            <a:fillRect/>
          </a:stretch>
        </p:blipFill>
        <p:spPr>
          <a:xfrm>
            <a:off x="2381651" y="2421175"/>
            <a:ext cx="4380699" cy="2535951"/>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Company Background</a:t>
            </a:r>
            <a:endParaRPr dirty="0"/>
          </a:p>
        </p:txBody>
      </p:sp>
      <p:sp>
        <p:nvSpPr>
          <p:cNvPr id="75" name="Google Shape;75;p15"/>
          <p:cNvSpPr txBox="1">
            <a:spLocks noGrp="1"/>
          </p:cNvSpPr>
          <p:nvPr>
            <p:ph type="body" idx="1"/>
          </p:nvPr>
        </p:nvSpPr>
        <p:spPr>
          <a:xfrm>
            <a:off x="311700" y="1355825"/>
            <a:ext cx="8520600" cy="3213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Founded in 1978 in Burlington, Vermont</a:t>
            </a:r>
            <a:endParaRPr dirty="0"/>
          </a:p>
          <a:p>
            <a:pPr marL="914400" lvl="1" indent="-317500" algn="l" rtl="0">
              <a:spcBef>
                <a:spcPts val="0"/>
              </a:spcBef>
              <a:spcAft>
                <a:spcPts val="0"/>
              </a:spcAft>
              <a:buSzPts val="1400"/>
              <a:buChar char="○"/>
            </a:pPr>
            <a:r>
              <a:rPr lang="en" dirty="0"/>
              <a:t>Ben Cohen and Jerry Greenfield founded the company after taking a $5 correspondence course on ice cream making from Pennsylvania State University and investing $12,000</a:t>
            </a:r>
            <a:endParaRPr dirty="0"/>
          </a:p>
          <a:p>
            <a:pPr marL="457200" lvl="0" indent="-342900" algn="l" rtl="0">
              <a:spcBef>
                <a:spcPts val="0"/>
              </a:spcBef>
              <a:spcAft>
                <a:spcPts val="0"/>
              </a:spcAft>
              <a:buSzPts val="1800"/>
              <a:buChar char="●"/>
            </a:pPr>
            <a:r>
              <a:rPr lang="en" dirty="0"/>
              <a:t>In 1981, the first franchised scoop shop was opened in Shelburne, Vermont</a:t>
            </a:r>
            <a:endParaRPr dirty="0"/>
          </a:p>
          <a:p>
            <a:pPr marL="457200" lvl="0" indent="-342900" algn="l" rtl="0">
              <a:spcBef>
                <a:spcPts val="0"/>
              </a:spcBef>
              <a:spcAft>
                <a:spcPts val="0"/>
              </a:spcAft>
              <a:buSzPts val="1800"/>
              <a:buChar char="●"/>
            </a:pPr>
            <a:r>
              <a:rPr lang="en" dirty="0"/>
              <a:t>The company became a wholly-owned subsidiary of Unilever, a British multinational consumer goods company, in 2000</a:t>
            </a:r>
            <a:endParaRPr dirty="0"/>
          </a:p>
          <a:p>
            <a:pPr marL="457200" lvl="0" indent="-342900" algn="l" rtl="0">
              <a:spcBef>
                <a:spcPts val="0"/>
              </a:spcBef>
              <a:spcAft>
                <a:spcPts val="0"/>
              </a:spcAft>
              <a:buSzPts val="1800"/>
              <a:buChar char="●"/>
            </a:pPr>
            <a:r>
              <a:rPr lang="en" dirty="0"/>
              <a:t>The organization’s social missions have remained since 1989</a:t>
            </a:r>
            <a:endParaRPr dirty="0"/>
          </a:p>
          <a:p>
            <a:pPr marL="914400" lvl="1" indent="-317500" algn="l" rtl="0">
              <a:spcBef>
                <a:spcPts val="0"/>
              </a:spcBef>
              <a:spcAft>
                <a:spcPts val="0"/>
              </a:spcAft>
              <a:buSzPts val="1400"/>
              <a:buChar char="○"/>
            </a:pPr>
            <a:r>
              <a:rPr lang="en" dirty="0"/>
              <a:t>No </a:t>
            </a:r>
            <a:r>
              <a:rPr lang="en" dirty="0" err="1"/>
              <a:t>rBGH</a:t>
            </a:r>
            <a:r>
              <a:rPr lang="en" dirty="0"/>
              <a:t>; “Support Farm Aid” messaging; Children’s Defense Fund; “One Sweet Whirled” campaign; Rock the Vote; protest Alaskan oil drilling; Fair Trade Upgrade; rally against economic inequality; non-dairy products; etc.</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Social Mission Timeline</a:t>
            </a:r>
            <a:endParaRPr dirty="0"/>
          </a:p>
        </p:txBody>
      </p:sp>
      <p:sp>
        <p:nvSpPr>
          <p:cNvPr id="92" name="Google Shape;92;p18"/>
          <p:cNvSpPr/>
          <p:nvPr/>
        </p:nvSpPr>
        <p:spPr>
          <a:xfrm>
            <a:off x="241950" y="2800350"/>
            <a:ext cx="8660100" cy="435900"/>
          </a:xfrm>
          <a:prstGeom prst="lef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8"/>
          <p:cNvSpPr/>
          <p:nvPr/>
        </p:nvSpPr>
        <p:spPr>
          <a:xfrm>
            <a:off x="311700" y="1336175"/>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Oswald Regular"/>
              <a:ea typeface="Oswald Regular"/>
              <a:cs typeface="Oswald Regular"/>
              <a:sym typeface="Oswald Regular"/>
            </a:endParaRPr>
          </a:p>
        </p:txBody>
      </p:sp>
      <p:sp>
        <p:nvSpPr>
          <p:cNvPr id="94" name="Google Shape;94;p18"/>
          <p:cNvSpPr/>
          <p:nvPr/>
        </p:nvSpPr>
        <p:spPr>
          <a:xfrm>
            <a:off x="2159325" y="1336175"/>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8"/>
          <p:cNvSpPr/>
          <p:nvPr/>
        </p:nvSpPr>
        <p:spPr>
          <a:xfrm>
            <a:off x="4006950" y="1336188"/>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8"/>
          <p:cNvSpPr/>
          <p:nvPr/>
        </p:nvSpPr>
        <p:spPr>
          <a:xfrm rot="10800000">
            <a:off x="1188550" y="3326113"/>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Oswald Regular"/>
              <a:ea typeface="Oswald Regular"/>
              <a:cs typeface="Oswald Regular"/>
              <a:sym typeface="Oswald Regular"/>
            </a:endParaRPr>
          </a:p>
        </p:txBody>
      </p:sp>
      <p:sp>
        <p:nvSpPr>
          <p:cNvPr id="97" name="Google Shape;97;p18"/>
          <p:cNvSpPr/>
          <p:nvPr/>
        </p:nvSpPr>
        <p:spPr>
          <a:xfrm rot="10800000">
            <a:off x="3008800" y="3326088"/>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8"/>
          <p:cNvSpPr/>
          <p:nvPr/>
        </p:nvSpPr>
        <p:spPr>
          <a:xfrm rot="10800000">
            <a:off x="4829050" y="3326088"/>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a:off x="5854575" y="1336175"/>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8"/>
          <p:cNvSpPr/>
          <p:nvPr/>
        </p:nvSpPr>
        <p:spPr>
          <a:xfrm rot="10800000">
            <a:off x="6649300" y="3326088"/>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7702200" y="1336188"/>
            <a:ext cx="1130100" cy="1374300"/>
          </a:xfrm>
          <a:prstGeom prst="wedgeRoundRectCallout">
            <a:avLst>
              <a:gd name="adj1" fmla="val -20833"/>
              <a:gd name="adj2" fmla="val 62500"/>
              <a:gd name="adj3"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txBox="1"/>
          <p:nvPr/>
        </p:nvSpPr>
        <p:spPr>
          <a:xfrm>
            <a:off x="47260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2002</a:t>
            </a:r>
            <a:endParaRPr>
              <a:latin typeface="Oswald"/>
              <a:ea typeface="Oswald"/>
              <a:cs typeface="Oswald"/>
              <a:sym typeface="Oswald"/>
            </a:endParaRPr>
          </a:p>
        </p:txBody>
      </p:sp>
      <p:sp>
        <p:nvSpPr>
          <p:cNvPr id="103" name="Google Shape;103;p18"/>
          <p:cNvSpPr txBox="1"/>
          <p:nvPr/>
        </p:nvSpPr>
        <p:spPr>
          <a:xfrm>
            <a:off x="1589025"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2004</a:t>
            </a:r>
            <a:endParaRPr>
              <a:latin typeface="Oswald"/>
              <a:ea typeface="Oswald"/>
              <a:cs typeface="Oswald"/>
              <a:sym typeface="Oswald"/>
            </a:endParaRPr>
          </a:p>
        </p:txBody>
      </p:sp>
      <p:sp>
        <p:nvSpPr>
          <p:cNvPr id="104" name="Google Shape;104;p18"/>
          <p:cNvSpPr txBox="1"/>
          <p:nvPr/>
        </p:nvSpPr>
        <p:spPr>
          <a:xfrm>
            <a:off x="238070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2007</a:t>
            </a:r>
            <a:endParaRPr>
              <a:latin typeface="Oswald"/>
              <a:ea typeface="Oswald"/>
              <a:cs typeface="Oswald"/>
              <a:sym typeface="Oswald"/>
            </a:endParaRPr>
          </a:p>
        </p:txBody>
      </p:sp>
      <p:sp>
        <p:nvSpPr>
          <p:cNvPr id="105" name="Google Shape;105;p18"/>
          <p:cNvSpPr txBox="1"/>
          <p:nvPr/>
        </p:nvSpPr>
        <p:spPr>
          <a:xfrm>
            <a:off x="343665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2007</a:t>
            </a:r>
            <a:endParaRPr>
              <a:latin typeface="Oswald"/>
              <a:ea typeface="Oswald"/>
              <a:cs typeface="Oswald"/>
              <a:sym typeface="Oswald"/>
            </a:endParaRPr>
          </a:p>
        </p:txBody>
      </p:sp>
      <p:sp>
        <p:nvSpPr>
          <p:cNvPr id="106" name="Google Shape;106;p18"/>
          <p:cNvSpPr txBox="1"/>
          <p:nvPr/>
        </p:nvSpPr>
        <p:spPr>
          <a:xfrm>
            <a:off x="419195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2008</a:t>
            </a:r>
            <a:endParaRPr>
              <a:latin typeface="Oswald"/>
              <a:ea typeface="Oswald"/>
              <a:cs typeface="Oswald"/>
              <a:sym typeface="Oswald"/>
            </a:endParaRPr>
          </a:p>
        </p:txBody>
      </p:sp>
      <p:sp>
        <p:nvSpPr>
          <p:cNvPr id="107" name="Google Shape;107;p18"/>
          <p:cNvSpPr txBox="1"/>
          <p:nvPr/>
        </p:nvSpPr>
        <p:spPr>
          <a:xfrm>
            <a:off x="6051625"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2014</a:t>
            </a:r>
            <a:endParaRPr>
              <a:latin typeface="Oswald"/>
              <a:ea typeface="Oswald"/>
              <a:cs typeface="Oswald"/>
              <a:sym typeface="Oswald"/>
            </a:endParaRPr>
          </a:p>
        </p:txBody>
      </p:sp>
      <p:sp>
        <p:nvSpPr>
          <p:cNvPr id="108" name="Google Shape;108;p18"/>
          <p:cNvSpPr txBox="1"/>
          <p:nvPr/>
        </p:nvSpPr>
        <p:spPr>
          <a:xfrm>
            <a:off x="703830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2014</a:t>
            </a:r>
            <a:endParaRPr>
              <a:latin typeface="Oswald"/>
              <a:ea typeface="Oswald"/>
              <a:cs typeface="Oswald"/>
              <a:sym typeface="Oswald"/>
            </a:endParaRPr>
          </a:p>
        </p:txBody>
      </p:sp>
      <p:sp>
        <p:nvSpPr>
          <p:cNvPr id="109" name="Google Shape;109;p18"/>
          <p:cNvSpPr txBox="1"/>
          <p:nvPr/>
        </p:nvSpPr>
        <p:spPr>
          <a:xfrm>
            <a:off x="7911300"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2015</a:t>
            </a:r>
            <a:endParaRPr>
              <a:latin typeface="Oswald"/>
              <a:ea typeface="Oswald"/>
              <a:cs typeface="Oswald"/>
              <a:sym typeface="Oswald"/>
            </a:endParaRPr>
          </a:p>
        </p:txBody>
      </p:sp>
      <p:sp>
        <p:nvSpPr>
          <p:cNvPr id="110" name="Google Shape;110;p18"/>
          <p:cNvSpPr txBox="1"/>
          <p:nvPr/>
        </p:nvSpPr>
        <p:spPr>
          <a:xfrm>
            <a:off x="1188550" y="3410600"/>
            <a:ext cx="11301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Oswald Regular"/>
                <a:ea typeface="Oswald Regular"/>
                <a:cs typeface="Oswald Regular"/>
                <a:sym typeface="Oswald Regular"/>
              </a:rPr>
              <a:t>Life Cycle Analysis completed for European Union (EU) production</a:t>
            </a:r>
            <a:endParaRPr sz="1200">
              <a:latin typeface="Oswald Regular"/>
              <a:ea typeface="Oswald Regular"/>
              <a:cs typeface="Oswald Regular"/>
              <a:sym typeface="Oswald Regular"/>
            </a:endParaRPr>
          </a:p>
        </p:txBody>
      </p:sp>
      <p:sp>
        <p:nvSpPr>
          <p:cNvPr id="111" name="Google Shape;111;p18"/>
          <p:cNvSpPr txBox="1"/>
          <p:nvPr/>
        </p:nvSpPr>
        <p:spPr>
          <a:xfrm>
            <a:off x="311700" y="1376825"/>
            <a:ext cx="1130100" cy="1293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dirty="0">
                <a:latin typeface="Oswald Regular"/>
                <a:ea typeface="Oswald Regular"/>
                <a:cs typeface="Oswald Regular"/>
                <a:sym typeface="Oswald Regular"/>
              </a:rPr>
              <a:t>Began Carbon offsets with Native Energy for Vermont manufacturing facilities</a:t>
            </a:r>
            <a:endParaRPr sz="1200" dirty="0">
              <a:latin typeface="Oswald Regular"/>
              <a:ea typeface="Oswald Regular"/>
              <a:cs typeface="Oswald Regular"/>
              <a:sym typeface="Oswald Regular"/>
            </a:endParaRPr>
          </a:p>
        </p:txBody>
      </p:sp>
      <p:sp>
        <p:nvSpPr>
          <p:cNvPr id="112" name="Google Shape;112;p18"/>
          <p:cNvSpPr txBox="1"/>
          <p:nvPr/>
        </p:nvSpPr>
        <p:spPr>
          <a:xfrm>
            <a:off x="2092034" y="1758500"/>
            <a:ext cx="1264682"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Oswald Regular"/>
                <a:ea typeface="Oswald Regular"/>
                <a:cs typeface="Oswald Regular"/>
                <a:sym typeface="Oswald Regular"/>
              </a:rPr>
              <a:t>EU began carbon offsets/insetting</a:t>
            </a:r>
            <a:endParaRPr sz="1200" dirty="0">
              <a:latin typeface="Oswald Regular"/>
              <a:ea typeface="Oswald Regular"/>
              <a:cs typeface="Oswald Regular"/>
              <a:sym typeface="Oswald Regular"/>
            </a:endParaRPr>
          </a:p>
        </p:txBody>
      </p:sp>
      <p:sp>
        <p:nvSpPr>
          <p:cNvPr id="113" name="Google Shape;113;p18"/>
          <p:cNvSpPr txBox="1"/>
          <p:nvPr/>
        </p:nvSpPr>
        <p:spPr>
          <a:xfrm>
            <a:off x="3008800" y="3550518"/>
            <a:ext cx="1130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dirty="0">
                <a:latin typeface="Oswald Regular"/>
                <a:ea typeface="Oswald Regular"/>
                <a:cs typeface="Oswald Regular"/>
                <a:sym typeface="Oswald Regular"/>
              </a:rPr>
              <a:t>One Sweet Whirled Advocacy Campaign</a:t>
            </a:r>
            <a:endParaRPr sz="1200" dirty="0">
              <a:latin typeface="Oswald Regular"/>
              <a:ea typeface="Oswald Regular"/>
              <a:cs typeface="Oswald Regular"/>
              <a:sym typeface="Oswald Regular"/>
            </a:endParaRPr>
          </a:p>
        </p:txBody>
      </p:sp>
      <p:sp>
        <p:nvSpPr>
          <p:cNvPr id="114" name="Google Shape;114;p18"/>
          <p:cNvSpPr txBox="1"/>
          <p:nvPr/>
        </p:nvSpPr>
        <p:spPr>
          <a:xfrm>
            <a:off x="4006950" y="1271682"/>
            <a:ext cx="1130100" cy="1369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100" dirty="0">
                <a:latin typeface="Oswald Regular"/>
                <a:ea typeface="Oswald Regular"/>
                <a:cs typeface="Oswald Regular"/>
                <a:sym typeface="Oswald Regular"/>
              </a:rPr>
              <a:t>Partnered with Greenpeace to win EPA approval of hydrofluorocarbon (HFC) free refrigeration cabinets</a:t>
            </a:r>
            <a:endParaRPr sz="1100" dirty="0">
              <a:latin typeface="Oswald Regular"/>
              <a:ea typeface="Oswald Regular"/>
              <a:cs typeface="Oswald Regular"/>
              <a:sym typeface="Oswald Regular"/>
            </a:endParaRPr>
          </a:p>
        </p:txBody>
      </p:sp>
      <p:sp>
        <p:nvSpPr>
          <p:cNvPr id="115" name="Google Shape;115;p18"/>
          <p:cNvSpPr txBox="1"/>
          <p:nvPr/>
        </p:nvSpPr>
        <p:spPr>
          <a:xfrm>
            <a:off x="5854575" y="1653875"/>
            <a:ext cx="1130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a:latin typeface="Oswald Regular"/>
                <a:ea typeface="Oswald Regular"/>
                <a:cs typeface="Oswald Regular"/>
                <a:sym typeface="Oswald Regular"/>
              </a:rPr>
              <a:t>Life Cycle Analysis complete for US</a:t>
            </a:r>
            <a:endParaRPr sz="1200">
              <a:latin typeface="Oswald Regular"/>
              <a:ea typeface="Oswald Regular"/>
              <a:cs typeface="Oswald Regular"/>
              <a:sym typeface="Oswald Regular"/>
            </a:endParaRPr>
          </a:p>
        </p:txBody>
      </p:sp>
      <p:sp>
        <p:nvSpPr>
          <p:cNvPr id="116" name="Google Shape;116;p18"/>
          <p:cNvSpPr txBox="1"/>
          <p:nvPr/>
        </p:nvSpPr>
        <p:spPr>
          <a:xfrm>
            <a:off x="6649300" y="3459175"/>
            <a:ext cx="1130100" cy="1108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dirty="0">
                <a:latin typeface="Oswald Regular"/>
                <a:ea typeface="Oswald Regular"/>
                <a:cs typeface="Oswald Regular"/>
                <a:sym typeface="Oswald Regular"/>
              </a:rPr>
              <a:t>Installed a bio-digester at Netherlands manufacturing facility</a:t>
            </a:r>
            <a:endParaRPr sz="1200" dirty="0">
              <a:latin typeface="Oswald Regular"/>
              <a:ea typeface="Oswald Regular"/>
              <a:cs typeface="Oswald Regular"/>
              <a:sym typeface="Oswald Regular"/>
            </a:endParaRPr>
          </a:p>
        </p:txBody>
      </p:sp>
      <p:sp>
        <p:nvSpPr>
          <p:cNvPr id="117" name="Google Shape;117;p18"/>
          <p:cNvSpPr txBox="1"/>
          <p:nvPr/>
        </p:nvSpPr>
        <p:spPr>
          <a:xfrm>
            <a:off x="7702200" y="1653875"/>
            <a:ext cx="1130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a:latin typeface="Oswald Regular"/>
                <a:ea typeface="Oswald Regular"/>
                <a:cs typeface="Oswald Regular"/>
                <a:sym typeface="Oswald Regular"/>
              </a:rPr>
              <a:t>Life Cycle Analysis complete for EU</a:t>
            </a:r>
            <a:endParaRPr sz="1200">
              <a:latin typeface="Oswald Regular"/>
              <a:ea typeface="Oswald Regular"/>
              <a:cs typeface="Oswald Regular"/>
              <a:sym typeface="Oswald Regular"/>
            </a:endParaRPr>
          </a:p>
        </p:txBody>
      </p:sp>
      <p:sp>
        <p:nvSpPr>
          <p:cNvPr id="118" name="Google Shape;118;p18"/>
          <p:cNvSpPr txBox="1"/>
          <p:nvPr/>
        </p:nvSpPr>
        <p:spPr>
          <a:xfrm>
            <a:off x="5237463" y="2818200"/>
            <a:ext cx="57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swald"/>
                <a:ea typeface="Oswald"/>
                <a:cs typeface="Oswald"/>
                <a:sym typeface="Oswald"/>
              </a:rPr>
              <a:t>2012</a:t>
            </a:r>
            <a:endParaRPr>
              <a:latin typeface="Oswald"/>
              <a:ea typeface="Oswald"/>
              <a:cs typeface="Oswald"/>
              <a:sym typeface="Oswald"/>
            </a:endParaRPr>
          </a:p>
        </p:txBody>
      </p:sp>
      <p:sp>
        <p:nvSpPr>
          <p:cNvPr id="119" name="Google Shape;119;p18"/>
          <p:cNvSpPr txBox="1"/>
          <p:nvPr/>
        </p:nvSpPr>
        <p:spPr>
          <a:xfrm>
            <a:off x="4829050" y="3643825"/>
            <a:ext cx="1130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200">
                <a:latin typeface="Oswald Regular"/>
                <a:ea typeface="Oswald Regular"/>
                <a:cs typeface="Oswald Regular"/>
                <a:sym typeface="Oswald Regular"/>
              </a:rPr>
              <a:t>Became a Certified B Corporation</a:t>
            </a:r>
            <a:endParaRPr sz="1200">
              <a:latin typeface="Oswald Regular"/>
              <a:ea typeface="Oswald Regular"/>
              <a:cs typeface="Oswald Regular"/>
              <a:sym typeface="Oswald Regul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212425" y="1733825"/>
            <a:ext cx="4045200" cy="16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 </a:t>
            </a:r>
            <a:endParaRPr/>
          </a:p>
          <a:p>
            <a:pPr marL="0" lvl="0" indent="0" algn="ctr" rtl="0">
              <a:spcBef>
                <a:spcPts val="0"/>
              </a:spcBef>
              <a:spcAft>
                <a:spcPts val="0"/>
              </a:spcAft>
              <a:buNone/>
            </a:pPr>
            <a:r>
              <a:rPr lang="en"/>
              <a:t>Problem</a:t>
            </a:r>
            <a:endParaRPr/>
          </a:p>
        </p:txBody>
      </p:sp>
      <p:sp>
        <p:nvSpPr>
          <p:cNvPr id="81" name="Google Shape;81;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Climate Change </a:t>
            </a:r>
            <a:endParaRPr b="1" dirty="0"/>
          </a:p>
          <a:p>
            <a:pPr marL="457200" lvl="0" indent="-323850" algn="l" rtl="0">
              <a:spcBef>
                <a:spcPts val="1600"/>
              </a:spcBef>
              <a:spcAft>
                <a:spcPts val="0"/>
              </a:spcAft>
              <a:buSzPts val="1500"/>
              <a:buChar char="●"/>
            </a:pPr>
            <a:r>
              <a:rPr lang="en" sz="1500" dirty="0"/>
              <a:t>Time is running out</a:t>
            </a:r>
            <a:endParaRPr sz="1500" dirty="0"/>
          </a:p>
          <a:p>
            <a:pPr marL="457200" lvl="0" indent="-323850" algn="l" rtl="0">
              <a:spcBef>
                <a:spcPts val="0"/>
              </a:spcBef>
              <a:spcAft>
                <a:spcPts val="0"/>
              </a:spcAft>
              <a:buSzPts val="1500"/>
              <a:buChar char="●"/>
            </a:pPr>
            <a:r>
              <a:rPr lang="en" sz="1500" dirty="0"/>
              <a:t>Global warming must stay below 1.5º Celsius to avoid the worst impacts</a:t>
            </a:r>
            <a:endParaRPr sz="1500" dirty="0"/>
          </a:p>
          <a:p>
            <a:pPr marL="457200" lvl="0" indent="-323850" algn="l" rtl="0">
              <a:spcBef>
                <a:spcPts val="0"/>
              </a:spcBef>
              <a:spcAft>
                <a:spcPts val="0"/>
              </a:spcAft>
              <a:buSzPts val="1500"/>
              <a:buChar char="●"/>
            </a:pPr>
            <a:r>
              <a:rPr lang="en" sz="1500" dirty="0"/>
              <a:t>The economy must transform into a clean energy economy</a:t>
            </a:r>
            <a:endParaRPr sz="1500" dirty="0"/>
          </a:p>
          <a:p>
            <a:pPr marL="457200" lvl="0" indent="-323850" algn="l" rtl="0">
              <a:spcBef>
                <a:spcPts val="0"/>
              </a:spcBef>
              <a:spcAft>
                <a:spcPts val="0"/>
              </a:spcAft>
              <a:buSzPts val="1500"/>
              <a:buChar char="●"/>
            </a:pPr>
            <a:r>
              <a:rPr lang="en" sz="1500" dirty="0"/>
              <a:t>Every pint of Ben &amp; Jerry’s ice cream produces 2 lbs. of carbon dioxide</a:t>
            </a:r>
            <a:endParaRPr sz="1500" dirty="0"/>
          </a:p>
        </p:txBody>
      </p:sp>
      <p:pic>
        <p:nvPicPr>
          <p:cNvPr id="82" name="Google Shape;82;p16"/>
          <p:cNvPicPr preferRelativeResize="0"/>
          <p:nvPr/>
        </p:nvPicPr>
        <p:blipFill>
          <a:blip r:embed="rId3">
            <a:alphaModFix/>
          </a:blip>
          <a:stretch>
            <a:fillRect/>
          </a:stretch>
        </p:blipFill>
        <p:spPr>
          <a:xfrm>
            <a:off x="184826" y="139875"/>
            <a:ext cx="1751650" cy="4863727"/>
          </a:xfrm>
          <a:prstGeom prst="rect">
            <a:avLst/>
          </a:prstGeom>
          <a:noFill/>
          <a:ln w="28575" cap="flat" cmpd="sng">
            <a:solidFill>
              <a:srgbClr val="FFFFFF"/>
            </a:solidFill>
            <a:prstDash val="solid"/>
            <a:round/>
            <a:headEnd type="none" w="sm" len="sm"/>
            <a:tailEnd type="none" w="sm" len="sm"/>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Campaign</a:t>
            </a:r>
            <a:endParaRPr/>
          </a:p>
        </p:txBody>
      </p:sp>
      <p:sp>
        <p:nvSpPr>
          <p:cNvPr id="130" name="Google Shape;130;p20"/>
          <p:cNvSpPr txBox="1">
            <a:spLocks noGrp="1"/>
          </p:cNvSpPr>
          <p:nvPr>
            <p:ph type="body" idx="1"/>
          </p:nvPr>
        </p:nvSpPr>
        <p:spPr>
          <a:xfrm>
            <a:off x="311700" y="1152475"/>
            <a:ext cx="8520600" cy="3689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Seeks to spread awareness of the climate crisis to consumers, garner support for environmental efforts, and transition its business model into a sustainable one</a:t>
            </a:r>
            <a:endParaRPr/>
          </a:p>
          <a:p>
            <a:pPr marL="457200" lvl="0" indent="-342900" algn="l" rtl="0">
              <a:spcBef>
                <a:spcPts val="0"/>
              </a:spcBef>
              <a:spcAft>
                <a:spcPts val="0"/>
              </a:spcAft>
              <a:buSzPts val="1800"/>
              <a:buChar char="●"/>
            </a:pPr>
            <a:r>
              <a:rPr lang="en"/>
              <a:t>Initially started in 2007</a:t>
            </a:r>
            <a:endParaRPr/>
          </a:p>
          <a:p>
            <a:pPr marL="914400" lvl="1" indent="-317500" algn="l" rtl="0">
              <a:spcBef>
                <a:spcPts val="0"/>
              </a:spcBef>
              <a:spcAft>
                <a:spcPts val="0"/>
              </a:spcAft>
              <a:buSzPts val="1400"/>
              <a:buChar char="○"/>
            </a:pPr>
            <a:r>
              <a:rPr lang="en"/>
              <a:t>Ben &amp; Jerry’s partnered with the Dave Matthews band to create its first global warming advocacy campaign</a:t>
            </a:r>
            <a:endParaRPr/>
          </a:p>
          <a:p>
            <a:pPr marL="457200" lvl="0" indent="-342900" algn="l" rtl="0">
              <a:spcBef>
                <a:spcPts val="0"/>
              </a:spcBef>
              <a:spcAft>
                <a:spcPts val="0"/>
              </a:spcAft>
              <a:buSzPts val="1800"/>
              <a:buChar char="●"/>
            </a:pPr>
            <a:r>
              <a:rPr lang="en"/>
              <a:t>Ben &amp; Jerry’s has led advocacy campaigns and partnered with environmental organizations to promote sustainable initiatives, events, and issues</a:t>
            </a:r>
            <a:endParaRPr/>
          </a:p>
          <a:p>
            <a:pPr marL="914400" lvl="1" indent="-317500" algn="l" rtl="0">
              <a:spcBef>
                <a:spcPts val="0"/>
              </a:spcBef>
              <a:spcAft>
                <a:spcPts val="0"/>
              </a:spcAft>
              <a:buSzPts val="1400"/>
              <a:buChar char="○"/>
            </a:pPr>
            <a:r>
              <a:rPr lang="en"/>
              <a:t>Completing intermittent Life Cycle Analyses (the tracing of carbon emissions within an organization) and investing in sustainable manufacturing equipment</a:t>
            </a:r>
            <a:endParaRPr/>
          </a:p>
          <a:p>
            <a:pPr marL="457200" lvl="0" indent="-342900" algn="l" rtl="0">
              <a:spcBef>
                <a:spcPts val="0"/>
              </a:spcBef>
              <a:spcAft>
                <a:spcPts val="0"/>
              </a:spcAft>
              <a:buSzPts val="1800"/>
              <a:buChar char="●"/>
            </a:pPr>
            <a:r>
              <a:rPr lang="en"/>
              <a:t>The campaign was initially short-term</a:t>
            </a:r>
            <a:endParaRPr/>
          </a:p>
          <a:p>
            <a:pPr marL="914400" lvl="1" indent="-317500" algn="l" rtl="0">
              <a:spcBef>
                <a:spcPts val="0"/>
              </a:spcBef>
              <a:spcAft>
                <a:spcPts val="0"/>
              </a:spcAft>
              <a:buSzPts val="1400"/>
              <a:buChar char="○"/>
            </a:pPr>
            <a:r>
              <a:rPr lang="en"/>
              <a:t>It has since transitioned into a public relations program that has proven to be a long-term commitment for the company</a:t>
            </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2" name="Online Media 1" descr="Join The Climate Movement! | Ben &amp; Jerry's">
            <a:hlinkClick r:id="" action="ppaction://media"/>
            <a:extLst>
              <a:ext uri="{FF2B5EF4-FFF2-40B4-BE49-F238E27FC236}">
                <a16:creationId xmlns:a16="http://schemas.microsoft.com/office/drawing/2014/main" id="{D8BB55CD-864E-9646-8865-A9BDA5529309}"/>
              </a:ext>
            </a:extLst>
          </p:cNvPr>
          <p:cNvPicPr>
            <a:picLocks noRot="1" noChangeAspect="1"/>
          </p:cNvPicPr>
          <p:nvPr>
            <a:videoFile r:link="rId1"/>
          </p:nvPr>
        </p:nvPicPr>
        <p:blipFill>
          <a:blip r:embed="rId4"/>
          <a:stretch>
            <a:fillRect/>
          </a:stretch>
        </p:blipFill>
        <p:spPr>
          <a:xfrm>
            <a:off x="1039585" y="575936"/>
            <a:ext cx="7064829" cy="399162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Strategies</a:t>
            </a:r>
            <a:endParaRPr/>
          </a:p>
        </p:txBody>
      </p:sp>
      <p:sp>
        <p:nvSpPr>
          <p:cNvPr id="145" name="Google Shape;145;p22"/>
          <p:cNvSpPr txBox="1">
            <a:spLocks noGrp="1"/>
          </p:cNvSpPr>
          <p:nvPr>
            <p:ph type="body" idx="1"/>
          </p:nvPr>
        </p:nvSpPr>
        <p:spPr>
          <a:xfrm>
            <a:off x="311700" y="1334300"/>
            <a:ext cx="8520600" cy="32346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Commit to reducing its absolute greenhouse gas footprint</a:t>
            </a:r>
            <a:endParaRPr dirty="0"/>
          </a:p>
          <a:p>
            <a:pPr marL="457200" marR="0" lvl="0" indent="-342900" algn="l" rtl="0">
              <a:lnSpc>
                <a:spcPct val="115000"/>
              </a:lnSpc>
              <a:spcBef>
                <a:spcPts val="0"/>
              </a:spcBef>
              <a:spcAft>
                <a:spcPts val="0"/>
              </a:spcAft>
              <a:buSzPts val="1800"/>
              <a:buChar char="●"/>
            </a:pPr>
            <a:r>
              <a:rPr lang="en" dirty="0"/>
              <a:t>Drive increased efficiencies within the company</a:t>
            </a:r>
            <a:endParaRPr dirty="0"/>
          </a:p>
          <a:p>
            <a:pPr marL="914400" marR="0" lvl="1" indent="-317500" algn="l" rtl="0">
              <a:lnSpc>
                <a:spcPct val="115000"/>
              </a:lnSpc>
              <a:spcBef>
                <a:spcPts val="0"/>
              </a:spcBef>
              <a:spcAft>
                <a:spcPts val="0"/>
              </a:spcAft>
              <a:buSzPts val="1400"/>
              <a:buChar char="○"/>
            </a:pPr>
            <a:r>
              <a:rPr lang="en" dirty="0"/>
              <a:t>Through its manufacturing plants, logistics network, frozen supply chain and over-the-road refrigerated truck fleets that move products domestically</a:t>
            </a:r>
            <a:endParaRPr dirty="0"/>
          </a:p>
          <a:p>
            <a:pPr marL="457200" lvl="0" indent="-342900" algn="l" rtl="0">
              <a:spcBef>
                <a:spcPts val="0"/>
              </a:spcBef>
              <a:spcAft>
                <a:spcPts val="0"/>
              </a:spcAft>
              <a:buSzPts val="1800"/>
              <a:buChar char="●"/>
            </a:pPr>
            <a:r>
              <a:rPr lang="en" dirty="0"/>
              <a:t>Develop a greenhouse gas model that will allow measurements of real reductions in the carbon footprint of farms </a:t>
            </a:r>
            <a:endParaRPr dirty="0"/>
          </a:p>
          <a:p>
            <a:pPr marL="457200" lvl="0" indent="-342900" algn="l" rtl="0">
              <a:spcBef>
                <a:spcPts val="0"/>
              </a:spcBef>
              <a:spcAft>
                <a:spcPts val="0"/>
              </a:spcAft>
              <a:buSzPts val="1800"/>
              <a:buChar char="●"/>
            </a:pPr>
            <a:r>
              <a:rPr lang="en" dirty="0"/>
              <a:t>Search for improvements in product packaging</a:t>
            </a:r>
            <a:endParaRPr dirty="0"/>
          </a:p>
          <a:p>
            <a:pPr marL="914400" marR="0" lvl="1" indent="-317500" algn="l" rtl="0">
              <a:lnSpc>
                <a:spcPct val="115000"/>
              </a:lnSpc>
              <a:spcBef>
                <a:spcPts val="0"/>
              </a:spcBef>
              <a:spcAft>
                <a:spcPts val="0"/>
              </a:spcAft>
              <a:buSzPts val="1400"/>
              <a:buChar char="○"/>
            </a:pPr>
            <a:r>
              <a:rPr lang="en" dirty="0"/>
              <a:t>When it comes to packaging, all the paperboard in its packaging is made from Forest Stewardship Council certified paperboard. Due to hygiene issues, they are required to coat their FSC paperboard; therefore the packaging is not currently widely recyclable</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Tactics</a:t>
            </a:r>
            <a:endParaRPr/>
          </a:p>
        </p:txBody>
      </p:sp>
      <p:sp>
        <p:nvSpPr>
          <p:cNvPr id="151" name="Google Shape;151;p23"/>
          <p:cNvSpPr txBox="1">
            <a:spLocks noGrp="1"/>
          </p:cNvSpPr>
          <p:nvPr>
            <p:ph type="body" idx="1"/>
          </p:nvPr>
        </p:nvSpPr>
        <p:spPr>
          <a:xfrm>
            <a:off x="311700" y="1119100"/>
            <a:ext cx="8520600" cy="3755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Created specialized ice cream flavors to spread awareness of climate change</a:t>
            </a:r>
            <a:endParaRPr dirty="0"/>
          </a:p>
          <a:p>
            <a:pPr marL="457200" marR="0" lvl="0" indent="-342900" algn="l" rtl="0">
              <a:lnSpc>
                <a:spcPct val="115000"/>
              </a:lnSpc>
              <a:spcBef>
                <a:spcPts val="0"/>
              </a:spcBef>
              <a:spcAft>
                <a:spcPts val="0"/>
              </a:spcAft>
              <a:buSzPts val="1800"/>
              <a:buChar char="●"/>
            </a:pPr>
            <a:r>
              <a:rPr lang="en" dirty="0"/>
              <a:t>Selling more non-dairy ice cream options</a:t>
            </a:r>
            <a:endParaRPr dirty="0"/>
          </a:p>
          <a:p>
            <a:pPr marL="914400" marR="0" lvl="1" indent="-317500" algn="l" rtl="0">
              <a:lnSpc>
                <a:spcPct val="115000"/>
              </a:lnSpc>
              <a:spcBef>
                <a:spcPts val="0"/>
              </a:spcBef>
              <a:spcAft>
                <a:spcPts val="0"/>
              </a:spcAft>
              <a:buSzPts val="1400"/>
              <a:buChar char="○"/>
            </a:pPr>
            <a:r>
              <a:rPr lang="en" dirty="0"/>
              <a:t>Because cows increase the carbon footprint </a:t>
            </a:r>
            <a:endParaRPr dirty="0"/>
          </a:p>
          <a:p>
            <a:pPr marL="457200" marR="0" lvl="0" indent="-342900" algn="l" rtl="0">
              <a:lnSpc>
                <a:spcPct val="115000"/>
              </a:lnSpc>
              <a:spcBef>
                <a:spcPts val="0"/>
              </a:spcBef>
              <a:spcAft>
                <a:spcPts val="0"/>
              </a:spcAft>
              <a:buSzPts val="1800"/>
              <a:buChar char="●"/>
            </a:pPr>
            <a:r>
              <a:rPr lang="en" dirty="0"/>
              <a:t>Promoted interactive information on its website </a:t>
            </a:r>
            <a:endParaRPr dirty="0"/>
          </a:p>
          <a:p>
            <a:pPr marL="914400" marR="0" lvl="1" indent="-317500" algn="l" rtl="0">
              <a:lnSpc>
                <a:spcPct val="115000"/>
              </a:lnSpc>
              <a:spcBef>
                <a:spcPts val="0"/>
              </a:spcBef>
              <a:spcAft>
                <a:spcPts val="0"/>
              </a:spcAft>
              <a:buSzPts val="1400"/>
              <a:buChar char="○"/>
            </a:pPr>
            <a:r>
              <a:rPr lang="en" dirty="0"/>
              <a:t>A sign-up form for viewers to receive emails about climate campaigns from Ben &amp; Jerry’s and its partners; Publishes informational blogs on the website every month</a:t>
            </a:r>
            <a:endParaRPr dirty="0"/>
          </a:p>
          <a:p>
            <a:pPr marL="457200" marR="0" lvl="0" indent="-342900" algn="l" rtl="0">
              <a:lnSpc>
                <a:spcPct val="115000"/>
              </a:lnSpc>
              <a:spcBef>
                <a:spcPts val="0"/>
              </a:spcBef>
              <a:spcAft>
                <a:spcPts val="0"/>
              </a:spcAft>
              <a:buSzPts val="1800"/>
              <a:buChar char="●"/>
            </a:pPr>
            <a:r>
              <a:rPr lang="en" dirty="0"/>
              <a:t>Partnered with environmental organizations to promote campaign awareness</a:t>
            </a:r>
            <a:endParaRPr dirty="0"/>
          </a:p>
          <a:p>
            <a:pPr marL="457200" marR="0" lvl="0" indent="-342900" algn="l" rtl="0">
              <a:lnSpc>
                <a:spcPct val="115000"/>
              </a:lnSpc>
              <a:spcBef>
                <a:spcPts val="0"/>
              </a:spcBef>
              <a:spcAft>
                <a:spcPts val="0"/>
              </a:spcAft>
              <a:buSzPts val="1800"/>
              <a:buChar char="●"/>
            </a:pPr>
            <a:r>
              <a:rPr lang="en" dirty="0"/>
              <a:t>Invested in important technologies </a:t>
            </a:r>
            <a:endParaRPr dirty="0"/>
          </a:p>
          <a:p>
            <a:pPr marL="914400" marR="0" lvl="1" indent="-317500" algn="l" rtl="0">
              <a:lnSpc>
                <a:spcPct val="115000"/>
              </a:lnSpc>
              <a:spcBef>
                <a:spcPts val="0"/>
              </a:spcBef>
              <a:spcAft>
                <a:spcPts val="0"/>
              </a:spcAft>
              <a:buSzPts val="1400"/>
              <a:buChar char="○"/>
            </a:pPr>
            <a:r>
              <a:rPr lang="en" dirty="0"/>
              <a:t>Manure separators and bio-digesters on dairy farms in the supply chain </a:t>
            </a:r>
            <a:endParaRPr dirty="0"/>
          </a:p>
          <a:p>
            <a:pPr marL="914400" marR="0" lvl="1" indent="-317500" algn="l" rtl="0">
              <a:lnSpc>
                <a:spcPct val="115000"/>
              </a:lnSpc>
              <a:spcBef>
                <a:spcPts val="0"/>
              </a:spcBef>
              <a:spcAft>
                <a:spcPts val="0"/>
              </a:spcAft>
              <a:buSzPts val="1400"/>
              <a:buChar char="○"/>
            </a:pPr>
            <a:r>
              <a:rPr lang="en" dirty="0"/>
              <a:t>Solar array at Waterbury, VT factory that generates one third of that plant’s electricity</a:t>
            </a:r>
            <a:endParaRPr dirty="0"/>
          </a:p>
          <a:p>
            <a:pPr marL="914400" marR="0" lvl="1" indent="-317500" algn="l" rtl="0">
              <a:lnSpc>
                <a:spcPct val="115000"/>
              </a:lnSpc>
              <a:spcBef>
                <a:spcPts val="0"/>
              </a:spcBef>
              <a:spcAft>
                <a:spcPts val="0"/>
              </a:spcAft>
              <a:buSzPts val="1400"/>
              <a:buChar char="○"/>
            </a:pPr>
            <a:r>
              <a:rPr lang="en" dirty="0"/>
              <a:t>Bio-digester at </a:t>
            </a:r>
            <a:r>
              <a:rPr lang="en" dirty="0" err="1"/>
              <a:t>Hellendoorn</a:t>
            </a:r>
            <a:r>
              <a:rPr lang="en" dirty="0"/>
              <a:t> factory in the Netherlands that turns ice cream waste from the manufacturing processes into clean energy that helps power the plant</a:t>
            </a:r>
            <a:endParaRPr dirty="0"/>
          </a:p>
          <a:p>
            <a:pPr marL="914400" marR="0" lvl="1" indent="-317500" algn="l" rtl="0">
              <a:lnSpc>
                <a:spcPct val="115000"/>
              </a:lnSpc>
              <a:spcBef>
                <a:spcPts val="0"/>
              </a:spcBef>
              <a:spcAft>
                <a:spcPts val="0"/>
              </a:spcAft>
              <a:buSzPts val="1400"/>
              <a:buChar char="○"/>
            </a:pPr>
            <a:r>
              <a:rPr lang="en" dirty="0"/>
              <a:t>Helped pioneer technology for climate friendly (i.e. HFC-free) freezer cases </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1"/>
          <p:cNvPicPr preferRelativeResize="0"/>
          <p:nvPr/>
        </p:nvPicPr>
        <p:blipFill>
          <a:blip r:embed="rId3">
            <a:alphaModFix/>
          </a:blip>
          <a:stretch>
            <a:fillRect/>
          </a:stretch>
        </p:blipFill>
        <p:spPr>
          <a:xfrm>
            <a:off x="4168375" y="2677150"/>
            <a:ext cx="4476400" cy="2238200"/>
          </a:xfrm>
          <a:prstGeom prst="rect">
            <a:avLst/>
          </a:prstGeom>
          <a:noFill/>
          <a:ln w="28575" cap="flat" cmpd="sng">
            <a:solidFill>
              <a:srgbClr val="FFFFFF"/>
            </a:solidFill>
            <a:prstDash val="solid"/>
            <a:round/>
            <a:headEnd type="none" w="sm" len="sm"/>
            <a:tailEnd type="none" w="sm" len="sm"/>
          </a:ln>
        </p:spPr>
      </p:pic>
      <p:pic>
        <p:nvPicPr>
          <p:cNvPr id="136" name="Google Shape;136;p21"/>
          <p:cNvPicPr preferRelativeResize="0"/>
          <p:nvPr/>
        </p:nvPicPr>
        <p:blipFill>
          <a:blip r:embed="rId4">
            <a:alphaModFix/>
          </a:blip>
          <a:stretch>
            <a:fillRect/>
          </a:stretch>
        </p:blipFill>
        <p:spPr>
          <a:xfrm>
            <a:off x="427250" y="243975"/>
            <a:ext cx="2089325" cy="2089325"/>
          </a:xfrm>
          <a:prstGeom prst="rect">
            <a:avLst/>
          </a:prstGeom>
          <a:noFill/>
          <a:ln w="28575" cap="flat" cmpd="sng">
            <a:solidFill>
              <a:srgbClr val="FFFFFF"/>
            </a:solidFill>
            <a:prstDash val="solid"/>
            <a:round/>
            <a:headEnd type="none" w="sm" len="sm"/>
            <a:tailEnd type="none" w="sm" len="sm"/>
          </a:ln>
        </p:spPr>
      </p:pic>
      <p:pic>
        <p:nvPicPr>
          <p:cNvPr id="137" name="Google Shape;137;p21"/>
          <p:cNvPicPr preferRelativeResize="0"/>
          <p:nvPr/>
        </p:nvPicPr>
        <p:blipFill>
          <a:blip r:embed="rId5">
            <a:alphaModFix/>
          </a:blip>
          <a:stretch>
            <a:fillRect/>
          </a:stretch>
        </p:blipFill>
        <p:spPr>
          <a:xfrm>
            <a:off x="6555450" y="243975"/>
            <a:ext cx="2089325" cy="2089325"/>
          </a:xfrm>
          <a:prstGeom prst="rect">
            <a:avLst/>
          </a:prstGeom>
          <a:noFill/>
          <a:ln w="28575" cap="flat" cmpd="sng">
            <a:solidFill>
              <a:srgbClr val="FFFFFF"/>
            </a:solidFill>
            <a:prstDash val="solid"/>
            <a:round/>
            <a:headEnd type="none" w="sm" len="sm"/>
            <a:tailEnd type="none" w="sm" len="sm"/>
          </a:ln>
        </p:spPr>
      </p:pic>
      <p:pic>
        <p:nvPicPr>
          <p:cNvPr id="138" name="Google Shape;138;p21"/>
          <p:cNvPicPr preferRelativeResize="0"/>
          <p:nvPr/>
        </p:nvPicPr>
        <p:blipFill>
          <a:blip r:embed="rId6">
            <a:alphaModFix/>
          </a:blip>
          <a:stretch>
            <a:fillRect/>
          </a:stretch>
        </p:blipFill>
        <p:spPr>
          <a:xfrm>
            <a:off x="427250" y="2677150"/>
            <a:ext cx="3357349" cy="2238200"/>
          </a:xfrm>
          <a:prstGeom prst="rect">
            <a:avLst/>
          </a:prstGeom>
          <a:noFill/>
          <a:ln w="28575" cap="flat" cmpd="sng">
            <a:solidFill>
              <a:srgbClr val="FFFFFF"/>
            </a:solidFill>
            <a:prstDash val="solid"/>
            <a:round/>
            <a:headEnd type="none" w="sm" len="sm"/>
            <a:tailEnd type="none" w="sm" len="sm"/>
          </a:ln>
        </p:spPr>
      </p:pic>
      <p:pic>
        <p:nvPicPr>
          <p:cNvPr id="139" name="Google Shape;139;p21"/>
          <p:cNvPicPr preferRelativeResize="0"/>
          <p:nvPr/>
        </p:nvPicPr>
        <p:blipFill>
          <a:blip r:embed="rId7">
            <a:alphaModFix/>
          </a:blip>
          <a:stretch>
            <a:fillRect/>
          </a:stretch>
        </p:blipFill>
        <p:spPr>
          <a:xfrm>
            <a:off x="2796811" y="559463"/>
            <a:ext cx="3478424" cy="1565124"/>
          </a:xfrm>
          <a:prstGeom prst="rect">
            <a:avLst/>
          </a:prstGeom>
          <a:noFill/>
          <a:ln w="28575" cap="flat" cmpd="sng">
            <a:solidFill>
              <a:srgbClr val="FFFFFF"/>
            </a:solidFill>
            <a:prstDash val="solid"/>
            <a:round/>
            <a:headEnd type="none" w="sm" len="sm"/>
            <a:tailEnd type="none" w="sm" len="sm"/>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25" name="Google Shape;158;p24">
            <a:extLst>
              <a:ext uri="{FF2B5EF4-FFF2-40B4-BE49-F238E27FC236}">
                <a16:creationId xmlns:a16="http://schemas.microsoft.com/office/drawing/2014/main" id="{F733AF1B-E745-544D-84FC-81D271130715}"/>
              </a:ext>
            </a:extLst>
          </p:cNvPr>
          <p:cNvSpPr/>
          <p:nvPr/>
        </p:nvSpPr>
        <p:spPr>
          <a:xfrm>
            <a:off x="3040800" y="3914620"/>
            <a:ext cx="5791500" cy="718159"/>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8;p24">
            <a:extLst>
              <a:ext uri="{FF2B5EF4-FFF2-40B4-BE49-F238E27FC236}">
                <a16:creationId xmlns:a16="http://schemas.microsoft.com/office/drawing/2014/main" id="{880E0BCB-7E16-B54A-A1F6-9DB667A3EDEE}"/>
              </a:ext>
            </a:extLst>
          </p:cNvPr>
          <p:cNvSpPr/>
          <p:nvPr/>
        </p:nvSpPr>
        <p:spPr>
          <a:xfrm>
            <a:off x="3040800" y="3044880"/>
            <a:ext cx="5791500" cy="718159"/>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58;p24">
            <a:extLst>
              <a:ext uri="{FF2B5EF4-FFF2-40B4-BE49-F238E27FC236}">
                <a16:creationId xmlns:a16="http://schemas.microsoft.com/office/drawing/2014/main" id="{DAD81F8E-6F97-FC45-9135-74AA8D1DF58E}"/>
              </a:ext>
            </a:extLst>
          </p:cNvPr>
          <p:cNvSpPr/>
          <p:nvPr/>
        </p:nvSpPr>
        <p:spPr>
          <a:xfrm>
            <a:off x="3040800" y="2169274"/>
            <a:ext cx="5791500" cy="718159"/>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5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Campaign Partners</a:t>
            </a:r>
            <a:endParaRPr/>
          </a:p>
        </p:txBody>
      </p:sp>
      <p:grpSp>
        <p:nvGrpSpPr>
          <p:cNvPr id="157" name="Google Shape;157;p24"/>
          <p:cNvGrpSpPr/>
          <p:nvPr/>
        </p:nvGrpSpPr>
        <p:grpSpPr>
          <a:xfrm>
            <a:off x="424825" y="1253972"/>
            <a:ext cx="8407475" cy="799416"/>
            <a:chOff x="424813" y="1177875"/>
            <a:chExt cx="8407475" cy="849900"/>
          </a:xfrm>
        </p:grpSpPr>
        <p:sp>
          <p:nvSpPr>
            <p:cNvPr id="158" name="Google Shape;158;p24"/>
            <p:cNvSpPr/>
            <p:nvPr/>
          </p:nvSpPr>
          <p:spPr>
            <a:xfrm>
              <a:off x="3040788" y="1217299"/>
              <a:ext cx="5791500" cy="763511"/>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4"/>
            <p:cNvSpPr/>
            <p:nvPr/>
          </p:nvSpPr>
          <p:spPr>
            <a:xfrm>
              <a:off x="424813" y="1177875"/>
              <a:ext cx="3055800" cy="849900"/>
            </a:xfrm>
            <a:prstGeom prst="homePlate">
              <a:avLst>
                <a:gd name="adj" fmla="val 26719"/>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 name="Google Shape;160;p24"/>
          <p:cNvSpPr txBox="1">
            <a:spLocks noGrp="1"/>
          </p:cNvSpPr>
          <p:nvPr>
            <p:ph type="body" idx="4294967295"/>
          </p:nvPr>
        </p:nvSpPr>
        <p:spPr>
          <a:xfrm>
            <a:off x="539675" y="1254200"/>
            <a:ext cx="2422500" cy="799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Avaaz</a:t>
            </a:r>
            <a:endParaRPr>
              <a:solidFill>
                <a:schemeClr val="lt1"/>
              </a:solidFill>
            </a:endParaRPr>
          </a:p>
        </p:txBody>
      </p:sp>
      <p:sp>
        <p:nvSpPr>
          <p:cNvPr id="161" name="Google Shape;161;p24"/>
          <p:cNvSpPr txBox="1">
            <a:spLocks noGrp="1"/>
          </p:cNvSpPr>
          <p:nvPr>
            <p:ph type="body" idx="4294967295"/>
          </p:nvPr>
        </p:nvSpPr>
        <p:spPr>
          <a:xfrm>
            <a:off x="3480453" y="1254158"/>
            <a:ext cx="5111700" cy="799200"/>
          </a:xfrm>
          <a:prstGeom prst="rect">
            <a:avLst/>
          </a:prstGeom>
        </p:spPr>
        <p:txBody>
          <a:bodyPr spcFirstLastPara="1" wrap="square" lIns="91425" tIns="91425" rIns="91425" bIns="91425" anchor="ctr" anchorCtr="0">
            <a:noAutofit/>
          </a:bodyPr>
          <a:lstStyle/>
          <a:p>
            <a:pPr marL="457200" lvl="0" indent="0" algn="l" rtl="0">
              <a:spcBef>
                <a:spcPts val="0"/>
              </a:spcBef>
              <a:spcAft>
                <a:spcPts val="0"/>
              </a:spcAft>
              <a:buNone/>
            </a:pPr>
            <a:r>
              <a:rPr lang="en" sz="1300" dirty="0">
                <a:solidFill>
                  <a:schemeClr val="lt1"/>
                </a:solidFill>
              </a:rPr>
              <a:t>A global web movement to bring people-powered politics to decision-making everywhere.</a:t>
            </a:r>
            <a:endParaRPr sz="1300" dirty="0">
              <a:solidFill>
                <a:schemeClr val="lt1"/>
              </a:solidFill>
            </a:endParaRPr>
          </a:p>
        </p:txBody>
      </p:sp>
      <p:sp>
        <p:nvSpPr>
          <p:cNvPr id="164" name="Google Shape;164;p24"/>
          <p:cNvSpPr/>
          <p:nvPr/>
        </p:nvSpPr>
        <p:spPr>
          <a:xfrm>
            <a:off x="424825" y="2127339"/>
            <a:ext cx="3055800" cy="799416"/>
          </a:xfrm>
          <a:prstGeom prst="homePlate">
            <a:avLst>
              <a:gd name="adj" fmla="val 26719"/>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4"/>
          <p:cNvSpPr txBox="1">
            <a:spLocks noGrp="1"/>
          </p:cNvSpPr>
          <p:nvPr>
            <p:ph type="body" idx="4294967295"/>
          </p:nvPr>
        </p:nvSpPr>
        <p:spPr>
          <a:xfrm>
            <a:off x="539675" y="2127450"/>
            <a:ext cx="2763900" cy="799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700">
                <a:solidFill>
                  <a:schemeClr val="lt1"/>
                </a:solidFill>
              </a:rPr>
              <a:t>The Climate Reality Project</a:t>
            </a:r>
            <a:endParaRPr sz="1700">
              <a:solidFill>
                <a:schemeClr val="lt1"/>
              </a:solidFill>
            </a:endParaRPr>
          </a:p>
        </p:txBody>
      </p:sp>
      <p:sp>
        <p:nvSpPr>
          <p:cNvPr id="166" name="Google Shape;166;p24"/>
          <p:cNvSpPr txBox="1">
            <a:spLocks noGrp="1"/>
          </p:cNvSpPr>
          <p:nvPr>
            <p:ph type="body" idx="4294967295"/>
          </p:nvPr>
        </p:nvSpPr>
        <p:spPr>
          <a:xfrm>
            <a:off x="3480453" y="2127465"/>
            <a:ext cx="5111700" cy="799200"/>
          </a:xfrm>
          <a:prstGeom prst="rect">
            <a:avLst/>
          </a:prstGeom>
        </p:spPr>
        <p:txBody>
          <a:bodyPr spcFirstLastPara="1" wrap="square" lIns="91425" tIns="91425" rIns="91425" bIns="91425" anchor="ctr" anchorCtr="0">
            <a:noAutofit/>
          </a:bodyPr>
          <a:lstStyle/>
          <a:p>
            <a:pPr marL="457200" lvl="0" indent="0" algn="l" rtl="0">
              <a:spcBef>
                <a:spcPts val="0"/>
              </a:spcBef>
              <a:spcAft>
                <a:spcPts val="0"/>
              </a:spcAft>
              <a:buNone/>
            </a:pPr>
            <a:r>
              <a:rPr lang="en" sz="1300" dirty="0">
                <a:solidFill>
                  <a:schemeClr val="lt1"/>
                </a:solidFill>
              </a:rPr>
              <a:t>A nonprofit organization focused on climate change education and clean power advocacy. They encourage citizens to get smart, get loud, and get active to affect change.</a:t>
            </a:r>
            <a:endParaRPr dirty="0">
              <a:solidFill>
                <a:schemeClr val="lt1"/>
              </a:solidFill>
            </a:endParaRPr>
          </a:p>
        </p:txBody>
      </p:sp>
      <p:sp>
        <p:nvSpPr>
          <p:cNvPr id="169" name="Google Shape;169;p24"/>
          <p:cNvSpPr/>
          <p:nvPr/>
        </p:nvSpPr>
        <p:spPr>
          <a:xfrm>
            <a:off x="424825" y="3000705"/>
            <a:ext cx="3055800" cy="799416"/>
          </a:xfrm>
          <a:prstGeom prst="homePlate">
            <a:avLst>
              <a:gd name="adj" fmla="val 26719"/>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4"/>
          <p:cNvSpPr txBox="1">
            <a:spLocks noGrp="1"/>
          </p:cNvSpPr>
          <p:nvPr>
            <p:ph type="body" idx="4294967295"/>
          </p:nvPr>
        </p:nvSpPr>
        <p:spPr>
          <a:xfrm>
            <a:off x="539675" y="3000775"/>
            <a:ext cx="2422500" cy="799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rPr>
              <a:t>350.org</a:t>
            </a:r>
            <a:endParaRPr>
              <a:solidFill>
                <a:schemeClr val="lt1"/>
              </a:solidFill>
            </a:endParaRPr>
          </a:p>
        </p:txBody>
      </p:sp>
      <p:sp>
        <p:nvSpPr>
          <p:cNvPr id="171" name="Google Shape;171;p24"/>
          <p:cNvSpPr txBox="1">
            <a:spLocks noGrp="1"/>
          </p:cNvSpPr>
          <p:nvPr>
            <p:ph type="body" idx="4294967295"/>
          </p:nvPr>
        </p:nvSpPr>
        <p:spPr>
          <a:xfrm>
            <a:off x="3480453" y="3004317"/>
            <a:ext cx="5111700" cy="799200"/>
          </a:xfrm>
          <a:prstGeom prst="rect">
            <a:avLst/>
          </a:prstGeom>
        </p:spPr>
        <p:txBody>
          <a:bodyPr spcFirstLastPara="1" wrap="square" lIns="91425" tIns="91425" rIns="91425" bIns="91425" anchor="ctr" anchorCtr="0">
            <a:noAutofit/>
          </a:bodyPr>
          <a:lstStyle/>
          <a:p>
            <a:pPr marL="457200" lvl="0" indent="0" algn="l" rtl="0">
              <a:spcBef>
                <a:spcPts val="0"/>
              </a:spcBef>
              <a:spcAft>
                <a:spcPts val="0"/>
              </a:spcAft>
              <a:buNone/>
            </a:pPr>
            <a:r>
              <a:rPr lang="en" sz="1300" dirty="0">
                <a:solidFill>
                  <a:schemeClr val="lt1"/>
                </a:solidFill>
              </a:rPr>
              <a:t>A climate change movement that’s organizing, empowering, and informing citizens in 188 countries to pressure their leaders into addressing climate change and cutting emissions.</a:t>
            </a:r>
            <a:endParaRPr dirty="0">
              <a:solidFill>
                <a:schemeClr val="lt1"/>
              </a:solidFill>
            </a:endParaRPr>
          </a:p>
        </p:txBody>
      </p:sp>
      <p:sp>
        <p:nvSpPr>
          <p:cNvPr id="174" name="Google Shape;174;p24"/>
          <p:cNvSpPr/>
          <p:nvPr/>
        </p:nvSpPr>
        <p:spPr>
          <a:xfrm>
            <a:off x="424825" y="3874103"/>
            <a:ext cx="3055800" cy="799416"/>
          </a:xfrm>
          <a:prstGeom prst="homePlate">
            <a:avLst>
              <a:gd name="adj" fmla="val 26719"/>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4"/>
          <p:cNvSpPr txBox="1">
            <a:spLocks noGrp="1"/>
          </p:cNvSpPr>
          <p:nvPr>
            <p:ph type="body" idx="4294967295"/>
          </p:nvPr>
        </p:nvSpPr>
        <p:spPr>
          <a:xfrm>
            <a:off x="539675" y="3874100"/>
            <a:ext cx="2763900" cy="799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700">
                <a:solidFill>
                  <a:schemeClr val="lt1"/>
                </a:solidFill>
              </a:rPr>
              <a:t>Business for Innovative Climate &amp; Energy Policy</a:t>
            </a:r>
            <a:endParaRPr sz="1700">
              <a:solidFill>
                <a:schemeClr val="lt1"/>
              </a:solidFill>
            </a:endParaRPr>
          </a:p>
        </p:txBody>
      </p:sp>
      <p:sp>
        <p:nvSpPr>
          <p:cNvPr id="176" name="Google Shape;176;p24"/>
          <p:cNvSpPr txBox="1">
            <a:spLocks noGrp="1"/>
          </p:cNvSpPr>
          <p:nvPr>
            <p:ph type="body" idx="4294967295"/>
          </p:nvPr>
        </p:nvSpPr>
        <p:spPr>
          <a:xfrm>
            <a:off x="3480453" y="3876311"/>
            <a:ext cx="5111700" cy="799200"/>
          </a:xfrm>
          <a:prstGeom prst="rect">
            <a:avLst/>
          </a:prstGeom>
        </p:spPr>
        <p:txBody>
          <a:bodyPr spcFirstLastPara="1" wrap="square" lIns="91425" tIns="91425" rIns="91425" bIns="91425" anchor="ctr" anchorCtr="0">
            <a:noAutofit/>
          </a:bodyPr>
          <a:lstStyle/>
          <a:p>
            <a:pPr marL="457200" lvl="0" indent="0" algn="l" rtl="0">
              <a:spcBef>
                <a:spcPts val="0"/>
              </a:spcBef>
              <a:spcAft>
                <a:spcPts val="0"/>
              </a:spcAft>
              <a:buNone/>
            </a:pPr>
            <a:r>
              <a:rPr lang="en" sz="1300">
                <a:solidFill>
                  <a:schemeClr val="lt1"/>
                </a:solidFill>
              </a:rPr>
              <a:t>An advocacy coalition of businesses committed to working with policy makers to pass meaningful energy and climate legislation.</a:t>
            </a:r>
            <a:endParaRPr sz="1300">
              <a:solidFill>
                <a:schemeClr val="lt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Results &amp; Evaluation</a:t>
            </a:r>
            <a:endParaRPr/>
          </a:p>
        </p:txBody>
      </p:sp>
      <p:sp>
        <p:nvSpPr>
          <p:cNvPr id="182" name="Google Shape;182;p25"/>
          <p:cNvSpPr txBox="1">
            <a:spLocks noGrp="1"/>
          </p:cNvSpPr>
          <p:nvPr>
            <p:ph type="body" idx="1"/>
          </p:nvPr>
        </p:nvSpPr>
        <p:spPr>
          <a:xfrm>
            <a:off x="311700" y="1667875"/>
            <a:ext cx="3999900" cy="29010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dirty="0"/>
              <a:t>Gained media attention through unique product placement and ads</a:t>
            </a:r>
            <a:endParaRPr dirty="0"/>
          </a:p>
          <a:p>
            <a:pPr marL="914400" lvl="1" indent="-304800" algn="l" rtl="0">
              <a:spcBef>
                <a:spcPts val="0"/>
              </a:spcBef>
              <a:spcAft>
                <a:spcPts val="0"/>
              </a:spcAft>
              <a:buSzPts val="1200"/>
              <a:buChar char="○"/>
            </a:pPr>
            <a:r>
              <a:rPr lang="en" dirty="0"/>
              <a:t>Ice cream flavor and Earth representation</a:t>
            </a:r>
            <a:endParaRPr dirty="0"/>
          </a:p>
          <a:p>
            <a:pPr marL="457200" lvl="0" indent="-317500" algn="l" rtl="0">
              <a:spcBef>
                <a:spcPts val="0"/>
              </a:spcBef>
              <a:spcAft>
                <a:spcPts val="0"/>
              </a:spcAft>
              <a:buSzPts val="1400"/>
              <a:buChar char="●"/>
            </a:pPr>
            <a:r>
              <a:rPr lang="en" dirty="0"/>
              <a:t>Strengthened the company’s Corporate Social Responsibility (CSR) standing</a:t>
            </a:r>
            <a:endParaRPr dirty="0"/>
          </a:p>
          <a:p>
            <a:pPr marL="457200" lvl="0" indent="-317500" algn="l" rtl="0">
              <a:spcBef>
                <a:spcPts val="0"/>
              </a:spcBef>
              <a:spcAft>
                <a:spcPts val="0"/>
              </a:spcAft>
              <a:buSzPts val="1400"/>
              <a:buChar char="●"/>
            </a:pPr>
            <a:r>
              <a:rPr lang="en" dirty="0"/>
              <a:t>Promoted global warming awareness through marches, advertisement, and digital technology</a:t>
            </a:r>
          </a:p>
          <a:p>
            <a:pPr marL="457200" lvl="0" indent="-317500" algn="l" rtl="0">
              <a:spcBef>
                <a:spcPts val="0"/>
              </a:spcBef>
              <a:spcAft>
                <a:spcPts val="0"/>
              </a:spcAft>
              <a:buSzPts val="1400"/>
              <a:buChar char="●"/>
            </a:pPr>
            <a:r>
              <a:rPr lang="en" dirty="0"/>
              <a:t>Incorporated innovative sustainable technology in its facilities</a:t>
            </a:r>
          </a:p>
          <a:p>
            <a:pPr lvl="1" indent="-317500">
              <a:spcBef>
                <a:spcPts val="0"/>
              </a:spcBef>
              <a:buSzPts val="1400"/>
              <a:buChar char="●"/>
            </a:pPr>
            <a:r>
              <a:rPr lang="en" dirty="0"/>
              <a:t>Sets the stage for other corporations to follow suite</a:t>
            </a:r>
            <a:endParaRPr dirty="0"/>
          </a:p>
        </p:txBody>
      </p:sp>
      <p:sp>
        <p:nvSpPr>
          <p:cNvPr id="183" name="Google Shape;183;p25"/>
          <p:cNvSpPr txBox="1">
            <a:spLocks noGrp="1"/>
          </p:cNvSpPr>
          <p:nvPr>
            <p:ph type="body" idx="2"/>
          </p:nvPr>
        </p:nvSpPr>
        <p:spPr>
          <a:xfrm>
            <a:off x="4832400" y="1714450"/>
            <a:ext cx="3999900" cy="2854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dirty="0"/>
              <a:t>Difficult to determine measurable results of this long-term public relations program</a:t>
            </a:r>
            <a:endParaRPr dirty="0"/>
          </a:p>
          <a:p>
            <a:pPr marL="914400" lvl="1" indent="-304800" algn="l" rtl="0">
              <a:spcBef>
                <a:spcPts val="0"/>
              </a:spcBef>
              <a:spcAft>
                <a:spcPts val="0"/>
              </a:spcAft>
              <a:buSzPts val="1200"/>
              <a:buChar char="○"/>
            </a:pPr>
            <a:r>
              <a:rPr lang="en" dirty="0"/>
              <a:t>This is an issue because Ben &amp; Jerry’s should be able to communicate what it’s doing and how it’s working</a:t>
            </a:r>
            <a:endParaRPr dirty="0"/>
          </a:p>
          <a:p>
            <a:pPr marL="457200" lvl="0" indent="-317500" algn="l" rtl="0">
              <a:spcBef>
                <a:spcPts val="0"/>
              </a:spcBef>
              <a:spcAft>
                <a:spcPts val="0"/>
              </a:spcAft>
              <a:buSzPts val="1400"/>
              <a:buChar char="●"/>
            </a:pPr>
            <a:r>
              <a:rPr lang="en" dirty="0"/>
              <a:t>Produced an unsustainable product to promote sustainability</a:t>
            </a:r>
            <a:endParaRPr dirty="0"/>
          </a:p>
          <a:p>
            <a:pPr marL="457200" lvl="0" indent="-317500" algn="l" rtl="0">
              <a:spcBef>
                <a:spcPts val="0"/>
              </a:spcBef>
              <a:spcAft>
                <a:spcPts val="0"/>
              </a:spcAft>
              <a:buSzPts val="1400"/>
              <a:buChar char="●"/>
            </a:pPr>
            <a:r>
              <a:rPr lang="en" dirty="0"/>
              <a:t>Maintaining momentum with progressive ways to address the issue</a:t>
            </a:r>
          </a:p>
          <a:p>
            <a:pPr marL="457200" lvl="0" indent="-317500" algn="l" rtl="0">
              <a:spcBef>
                <a:spcPts val="0"/>
              </a:spcBef>
              <a:spcAft>
                <a:spcPts val="0"/>
              </a:spcAft>
              <a:buSzPts val="1400"/>
              <a:buChar char="●"/>
            </a:pPr>
            <a:r>
              <a:rPr lang="en" dirty="0"/>
              <a:t>Provided an easy way for consumers to get involved with the issue</a:t>
            </a:r>
            <a:endParaRPr dirty="0"/>
          </a:p>
        </p:txBody>
      </p:sp>
      <p:sp>
        <p:nvSpPr>
          <p:cNvPr id="184" name="Google Shape;184;p25"/>
          <p:cNvSpPr txBox="1"/>
          <p:nvPr/>
        </p:nvSpPr>
        <p:spPr>
          <a:xfrm>
            <a:off x="315150" y="1237450"/>
            <a:ext cx="3999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u="sng">
                <a:solidFill>
                  <a:schemeClr val="accent6"/>
                </a:solidFill>
                <a:latin typeface="Average"/>
                <a:ea typeface="Average"/>
                <a:cs typeface="Average"/>
                <a:sym typeface="Average"/>
              </a:rPr>
              <a:t>Results</a:t>
            </a:r>
            <a:endParaRPr sz="1900" b="1" u="sng">
              <a:solidFill>
                <a:schemeClr val="accent6"/>
              </a:solidFill>
              <a:latin typeface="Average"/>
              <a:ea typeface="Average"/>
              <a:cs typeface="Average"/>
              <a:sym typeface="Average"/>
            </a:endParaRPr>
          </a:p>
        </p:txBody>
      </p:sp>
      <p:sp>
        <p:nvSpPr>
          <p:cNvPr id="185" name="Google Shape;185;p25"/>
          <p:cNvSpPr txBox="1"/>
          <p:nvPr/>
        </p:nvSpPr>
        <p:spPr>
          <a:xfrm>
            <a:off x="4832400" y="1237450"/>
            <a:ext cx="3999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u="sng">
                <a:solidFill>
                  <a:schemeClr val="accent6"/>
                </a:solidFill>
                <a:latin typeface="Average"/>
                <a:ea typeface="Average"/>
                <a:cs typeface="Average"/>
                <a:sym typeface="Average"/>
              </a:rPr>
              <a:t>Evaluation</a:t>
            </a:r>
            <a:endParaRPr sz="1900" b="1" u="sng">
              <a:solidFill>
                <a:schemeClr val="accent6"/>
              </a:solidFill>
              <a:latin typeface="Average"/>
              <a:ea typeface="Average"/>
              <a:cs typeface="Average"/>
              <a:sym typeface="Average"/>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Questions</a:t>
            </a:r>
            <a:endParaRPr/>
          </a:p>
        </p:txBody>
      </p:sp>
      <p:grpSp>
        <p:nvGrpSpPr>
          <p:cNvPr id="191" name="Google Shape;191;p26"/>
          <p:cNvGrpSpPr/>
          <p:nvPr/>
        </p:nvGrpSpPr>
        <p:grpSpPr>
          <a:xfrm>
            <a:off x="235621" y="1573830"/>
            <a:ext cx="1937255" cy="2913164"/>
            <a:chOff x="431925" y="1304875"/>
            <a:chExt cx="2628925" cy="3416400"/>
          </a:xfrm>
        </p:grpSpPr>
        <p:sp>
          <p:nvSpPr>
            <p:cNvPr id="192" name="Google Shape;192;p26"/>
            <p:cNvSpPr txBox="1"/>
            <p:nvPr/>
          </p:nvSpPr>
          <p:spPr>
            <a:xfrm>
              <a:off x="431925" y="1304875"/>
              <a:ext cx="2628900" cy="464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6"/>
            <p:cNvSpPr/>
            <p:nvPr/>
          </p:nvSpPr>
          <p:spPr>
            <a:xfrm>
              <a:off x="431950" y="1304875"/>
              <a:ext cx="2628900" cy="3416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 name="Google Shape;194;p26"/>
          <p:cNvSpPr txBox="1">
            <a:spLocks noGrp="1"/>
          </p:cNvSpPr>
          <p:nvPr>
            <p:ph type="body" idx="4294967295"/>
          </p:nvPr>
        </p:nvSpPr>
        <p:spPr>
          <a:xfrm>
            <a:off x="220316" y="1528102"/>
            <a:ext cx="1937400" cy="407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lt1"/>
                </a:solidFill>
              </a:rPr>
              <a:t>Question 1</a:t>
            </a:r>
            <a:endParaRPr dirty="0">
              <a:solidFill>
                <a:schemeClr val="lt1"/>
              </a:solidFill>
            </a:endParaRPr>
          </a:p>
        </p:txBody>
      </p:sp>
      <p:sp>
        <p:nvSpPr>
          <p:cNvPr id="195" name="Google Shape;195;p26"/>
          <p:cNvSpPr txBox="1"/>
          <p:nvPr/>
        </p:nvSpPr>
        <p:spPr>
          <a:xfrm>
            <a:off x="235500" y="1981575"/>
            <a:ext cx="19374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rgbClr val="FFFFFF"/>
                </a:solidFill>
                <a:latin typeface="Oswald Regular"/>
                <a:ea typeface="Oswald Regular"/>
                <a:cs typeface="Oswald Regular"/>
                <a:sym typeface="Oswald Regular"/>
              </a:rPr>
              <a:t>Can Ben &amp; Jerry’s be part of both the solution and the problem of climate change?</a:t>
            </a:r>
            <a:endParaRPr sz="1500">
              <a:solidFill>
                <a:srgbClr val="FFFFFF"/>
              </a:solidFill>
              <a:latin typeface="Oswald Regular"/>
              <a:ea typeface="Oswald Regular"/>
              <a:cs typeface="Oswald Regular"/>
              <a:sym typeface="Oswald Regular"/>
            </a:endParaRPr>
          </a:p>
        </p:txBody>
      </p:sp>
      <p:grpSp>
        <p:nvGrpSpPr>
          <p:cNvPr id="196" name="Google Shape;196;p26"/>
          <p:cNvGrpSpPr/>
          <p:nvPr/>
        </p:nvGrpSpPr>
        <p:grpSpPr>
          <a:xfrm>
            <a:off x="2421232" y="1573830"/>
            <a:ext cx="1998246" cy="2913164"/>
            <a:chOff x="431925" y="1304875"/>
            <a:chExt cx="2628925" cy="3416400"/>
          </a:xfrm>
        </p:grpSpPr>
        <p:sp>
          <p:nvSpPr>
            <p:cNvPr id="197" name="Google Shape;197;p26"/>
            <p:cNvSpPr txBox="1"/>
            <p:nvPr/>
          </p:nvSpPr>
          <p:spPr>
            <a:xfrm>
              <a:off x="431925" y="1304875"/>
              <a:ext cx="2628900" cy="464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6"/>
            <p:cNvSpPr/>
            <p:nvPr/>
          </p:nvSpPr>
          <p:spPr>
            <a:xfrm>
              <a:off x="431950" y="1304875"/>
              <a:ext cx="2628900" cy="3416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9" name="Google Shape;199;p26"/>
          <p:cNvSpPr txBox="1">
            <a:spLocks noGrp="1"/>
          </p:cNvSpPr>
          <p:nvPr>
            <p:ph type="body" idx="4294967295"/>
          </p:nvPr>
        </p:nvSpPr>
        <p:spPr>
          <a:xfrm>
            <a:off x="2421150" y="1528102"/>
            <a:ext cx="1998300" cy="407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lt1"/>
                </a:solidFill>
              </a:rPr>
              <a:t>Question 2</a:t>
            </a:r>
            <a:endParaRPr dirty="0">
              <a:solidFill>
                <a:schemeClr val="lt1"/>
              </a:solidFill>
            </a:endParaRPr>
          </a:p>
        </p:txBody>
      </p:sp>
      <p:sp>
        <p:nvSpPr>
          <p:cNvPr id="200" name="Google Shape;200;p26"/>
          <p:cNvSpPr txBox="1"/>
          <p:nvPr/>
        </p:nvSpPr>
        <p:spPr>
          <a:xfrm>
            <a:off x="2421150" y="1981575"/>
            <a:ext cx="1998300" cy="180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rgbClr val="FFFFFF"/>
                </a:solidFill>
                <a:latin typeface="Oswald Regular"/>
                <a:ea typeface="Oswald Regular"/>
                <a:cs typeface="Oswald Regular"/>
                <a:sym typeface="Oswald Regular"/>
              </a:rPr>
              <a:t>Has Ben &amp; Jerry’s strategies and tactics been enough to garner widespread support for fighting climate change? Or, is there more that can be done?</a:t>
            </a:r>
            <a:endParaRPr sz="1500">
              <a:solidFill>
                <a:srgbClr val="FFFFFF"/>
              </a:solidFill>
              <a:latin typeface="Oswald Regular"/>
              <a:ea typeface="Oswald Regular"/>
              <a:cs typeface="Oswald Regular"/>
              <a:sym typeface="Oswald Regular"/>
            </a:endParaRPr>
          </a:p>
        </p:txBody>
      </p:sp>
      <p:grpSp>
        <p:nvGrpSpPr>
          <p:cNvPr id="201" name="Google Shape;201;p26"/>
          <p:cNvGrpSpPr/>
          <p:nvPr/>
        </p:nvGrpSpPr>
        <p:grpSpPr>
          <a:xfrm>
            <a:off x="4682975" y="1573830"/>
            <a:ext cx="1998246" cy="2913164"/>
            <a:chOff x="431925" y="1304875"/>
            <a:chExt cx="2628925" cy="3416400"/>
          </a:xfrm>
        </p:grpSpPr>
        <p:sp>
          <p:nvSpPr>
            <p:cNvPr id="202" name="Google Shape;202;p26"/>
            <p:cNvSpPr txBox="1"/>
            <p:nvPr/>
          </p:nvSpPr>
          <p:spPr>
            <a:xfrm>
              <a:off x="431925" y="1304875"/>
              <a:ext cx="2628900" cy="464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6"/>
            <p:cNvSpPr/>
            <p:nvPr/>
          </p:nvSpPr>
          <p:spPr>
            <a:xfrm>
              <a:off x="431950" y="1304875"/>
              <a:ext cx="2628900" cy="3416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4" name="Google Shape;204;p26"/>
          <p:cNvSpPr txBox="1">
            <a:spLocks noGrp="1"/>
          </p:cNvSpPr>
          <p:nvPr>
            <p:ph type="body" idx="4294967295"/>
          </p:nvPr>
        </p:nvSpPr>
        <p:spPr>
          <a:xfrm>
            <a:off x="4682876" y="1528102"/>
            <a:ext cx="1998300" cy="407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lt1"/>
                </a:solidFill>
              </a:rPr>
              <a:t>Question 3</a:t>
            </a:r>
            <a:endParaRPr dirty="0">
              <a:solidFill>
                <a:schemeClr val="lt1"/>
              </a:solidFill>
            </a:endParaRPr>
          </a:p>
        </p:txBody>
      </p:sp>
      <p:sp>
        <p:nvSpPr>
          <p:cNvPr id="205" name="Google Shape;205;p26"/>
          <p:cNvSpPr txBox="1"/>
          <p:nvPr/>
        </p:nvSpPr>
        <p:spPr>
          <a:xfrm>
            <a:off x="4682876" y="1981575"/>
            <a:ext cx="19983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rgbClr val="FFFFFF"/>
                </a:solidFill>
                <a:latin typeface="Oswald Regular"/>
                <a:ea typeface="Oswald Regular"/>
                <a:cs typeface="Oswald Regular"/>
                <a:sym typeface="Oswald Regular"/>
              </a:rPr>
              <a:t>In what ways can Ben &amp; Jerry’s more openly share measurable results of its public relations program with the public?</a:t>
            </a:r>
            <a:endParaRPr sz="1500">
              <a:solidFill>
                <a:srgbClr val="FFFFFF"/>
              </a:solidFill>
              <a:latin typeface="Oswald Regular"/>
              <a:ea typeface="Oswald Regular"/>
              <a:cs typeface="Oswald Regular"/>
              <a:sym typeface="Oswald Regular"/>
            </a:endParaRPr>
          </a:p>
        </p:txBody>
      </p:sp>
      <p:grpSp>
        <p:nvGrpSpPr>
          <p:cNvPr id="206" name="Google Shape;206;p26"/>
          <p:cNvGrpSpPr/>
          <p:nvPr/>
        </p:nvGrpSpPr>
        <p:grpSpPr>
          <a:xfrm>
            <a:off x="6895124" y="1573830"/>
            <a:ext cx="1998246" cy="2913164"/>
            <a:chOff x="431925" y="1304875"/>
            <a:chExt cx="2628925" cy="3416400"/>
          </a:xfrm>
        </p:grpSpPr>
        <p:sp>
          <p:nvSpPr>
            <p:cNvPr id="207" name="Google Shape;207;p26"/>
            <p:cNvSpPr txBox="1"/>
            <p:nvPr/>
          </p:nvSpPr>
          <p:spPr>
            <a:xfrm>
              <a:off x="431925" y="1304875"/>
              <a:ext cx="2628900" cy="464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6"/>
            <p:cNvSpPr/>
            <p:nvPr/>
          </p:nvSpPr>
          <p:spPr>
            <a:xfrm>
              <a:off x="431950" y="1304875"/>
              <a:ext cx="2628900" cy="3416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9" name="Google Shape;209;p26"/>
          <p:cNvSpPr txBox="1">
            <a:spLocks noGrp="1"/>
          </p:cNvSpPr>
          <p:nvPr>
            <p:ph type="body" idx="4294967295"/>
          </p:nvPr>
        </p:nvSpPr>
        <p:spPr>
          <a:xfrm>
            <a:off x="6895025" y="1528102"/>
            <a:ext cx="1998300" cy="407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lt1"/>
                </a:solidFill>
              </a:rPr>
              <a:t>Question 4</a:t>
            </a:r>
            <a:endParaRPr dirty="0">
              <a:solidFill>
                <a:schemeClr val="lt1"/>
              </a:solidFill>
            </a:endParaRPr>
          </a:p>
        </p:txBody>
      </p:sp>
      <p:sp>
        <p:nvSpPr>
          <p:cNvPr id="210" name="Google Shape;210;p26"/>
          <p:cNvSpPr txBox="1"/>
          <p:nvPr/>
        </p:nvSpPr>
        <p:spPr>
          <a:xfrm>
            <a:off x="6895025" y="1981575"/>
            <a:ext cx="1998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rgbClr val="FFFFFF"/>
                </a:solidFill>
                <a:latin typeface="Oswald Regular"/>
                <a:ea typeface="Oswald Regular"/>
                <a:cs typeface="Oswald Regular"/>
                <a:sym typeface="Oswald Regular"/>
              </a:rPr>
              <a:t>Can Ben &amp; Jerry’s act as a CSR role model to other corporations? Why or why not?</a:t>
            </a:r>
            <a:endParaRPr sz="1500">
              <a:solidFill>
                <a:srgbClr val="FFFFFF"/>
              </a:solidFill>
              <a:latin typeface="Oswald Regular"/>
              <a:ea typeface="Oswald Regular"/>
              <a:cs typeface="Oswald Regular"/>
              <a:sym typeface="Oswald Regula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a:t>
            </a:r>
            <a:endParaRPr/>
          </a:p>
        </p:txBody>
      </p:sp>
      <p:sp>
        <p:nvSpPr>
          <p:cNvPr id="216" name="Google Shape;21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https://</a:t>
            </a:r>
            <a:r>
              <a:rPr lang="en" dirty="0" err="1"/>
              <a:t>www.benjerry.com</a:t>
            </a:r>
            <a:r>
              <a:rPr lang="en" dirty="0"/>
              <a:t>/values/issues-we-care-about/climate-justice  </a:t>
            </a:r>
            <a:endParaRPr dirty="0"/>
          </a:p>
          <a:p>
            <a:pPr marL="457200" marR="0" lvl="0" indent="-342900" algn="l" rtl="0">
              <a:lnSpc>
                <a:spcPct val="115000"/>
              </a:lnSpc>
              <a:spcBef>
                <a:spcPts val="0"/>
              </a:spcBef>
              <a:spcAft>
                <a:spcPts val="0"/>
              </a:spcAft>
              <a:buSzPts val="1800"/>
              <a:buChar char="●"/>
            </a:pPr>
            <a:r>
              <a:rPr lang="en" dirty="0">
                <a:hlinkClick r:id="rId3">
                  <a:extLst>
                    <a:ext uri="{A12FA001-AC4F-418D-AE19-62706E023703}">
                      <ahyp:hlinkClr xmlns:ahyp="http://schemas.microsoft.com/office/drawing/2018/hyperlinkcolor" val="tx"/>
                    </a:ext>
                  </a:extLst>
                </a:hlinkClick>
              </a:rPr>
              <a:t>https://en.wikipedia.org/wiki/Ben_%26_Jerry%27s</a:t>
            </a:r>
            <a:endParaRPr dirty="0"/>
          </a:p>
          <a:p>
            <a:pPr marL="457200" marR="0" lvl="0" indent="-342900" algn="l" rtl="0">
              <a:lnSpc>
                <a:spcPct val="115000"/>
              </a:lnSpc>
              <a:spcBef>
                <a:spcPts val="0"/>
              </a:spcBef>
              <a:spcAft>
                <a:spcPts val="0"/>
              </a:spcAft>
              <a:buSzPts val="1800"/>
              <a:buChar char="●"/>
            </a:pPr>
            <a:r>
              <a:rPr lang="en" dirty="0">
                <a:hlinkClick r:id="rId4">
                  <a:extLst>
                    <a:ext uri="{A12FA001-AC4F-418D-AE19-62706E023703}">
                      <ahyp:hlinkClr xmlns:ahyp="http://schemas.microsoft.com/office/drawing/2018/hyperlinkcolor" val="tx"/>
                    </a:ext>
                  </a:extLst>
                </a:hlinkClick>
              </a:rPr>
              <a:t>https://www.forbes.com/sites/annefield/2012/10/22/ben-jerrys-poster-child-for-the-b-corp-movement-becomes-a-b-corp/?sh=db94fc52cc81</a:t>
            </a:r>
            <a:endParaRPr dirty="0"/>
          </a:p>
          <a:p>
            <a:pPr marL="457200" marR="0" lvl="0" indent="-342900" algn="l" rtl="0">
              <a:lnSpc>
                <a:spcPct val="115000"/>
              </a:lnSpc>
              <a:spcBef>
                <a:spcPts val="0"/>
              </a:spcBef>
              <a:spcAft>
                <a:spcPts val="0"/>
              </a:spcAft>
              <a:buSzPts val="1800"/>
              <a:buChar char="●"/>
            </a:pPr>
            <a:r>
              <a:rPr lang="en" dirty="0">
                <a:hlinkClick r:id="rId5">
                  <a:extLst>
                    <a:ext uri="{A12FA001-AC4F-418D-AE19-62706E023703}">
                      <ahyp:hlinkClr xmlns:ahyp="http://schemas.microsoft.com/office/drawing/2018/hyperlinkcolor" val="tx"/>
                    </a:ext>
                  </a:extLst>
                </a:hlinkClick>
              </a:rPr>
              <a:t>https://bcorporation.net</a:t>
            </a:r>
            <a:endParaRPr dirty="0"/>
          </a:p>
          <a:p>
            <a:pPr marL="457200" marR="0" lvl="0" indent="-342900" algn="l" rtl="0">
              <a:lnSpc>
                <a:spcPct val="115000"/>
              </a:lnSpc>
              <a:spcBef>
                <a:spcPts val="0"/>
              </a:spcBef>
              <a:spcAft>
                <a:spcPts val="0"/>
              </a:spcAft>
              <a:buSzPts val="1800"/>
              <a:buChar char="●"/>
            </a:pPr>
            <a:r>
              <a:rPr lang="en" dirty="0">
                <a:hlinkClick r:id="rId6">
                  <a:extLst>
                    <a:ext uri="{A12FA001-AC4F-418D-AE19-62706E023703}">
                      <ahyp:hlinkClr xmlns:ahyp="http://schemas.microsoft.com/office/drawing/2018/hyperlinkcolor" val="tx"/>
                    </a:ext>
                  </a:extLst>
                </a:hlinkClick>
              </a:rPr>
              <a:t>https://www.onegreenplanet.org/environment/ben-jerrys-launches-flavor-to-fight-climate-change/</a:t>
            </a:r>
            <a:r>
              <a:rPr lang="en" dirty="0"/>
              <a:t> </a:t>
            </a:r>
            <a:endParaRPr dirty="0"/>
          </a:p>
          <a:p>
            <a:pPr marL="457200" marR="0" lvl="0" indent="-342900" algn="l" rtl="0">
              <a:lnSpc>
                <a:spcPct val="115000"/>
              </a:lnSpc>
              <a:spcBef>
                <a:spcPts val="0"/>
              </a:spcBef>
              <a:spcAft>
                <a:spcPts val="0"/>
              </a:spcAft>
              <a:buSzPts val="1800"/>
              <a:buChar char="●"/>
            </a:pPr>
            <a:r>
              <a:rPr lang="en" dirty="0">
                <a:hlinkClick r:id="rId7">
                  <a:extLst>
                    <a:ext uri="{A12FA001-AC4F-418D-AE19-62706E023703}">
                      <ahyp:hlinkClr xmlns:ahyp="http://schemas.microsoft.com/office/drawing/2018/hyperlinkcolor" val="tx"/>
                    </a:ext>
                  </a:extLst>
                </a:hlinkClick>
              </a:rPr>
              <a:t>https://www.vox.com/2018/10/8/17948832/climate-change-global-warming-un-ipcc-report</a:t>
            </a:r>
            <a:endParaRPr dirty="0"/>
          </a:p>
          <a:p>
            <a:pPr marL="457200" marR="0" lvl="0" indent="-342900" algn="l" rtl="0">
              <a:lnSpc>
                <a:spcPct val="115000"/>
              </a:lnSpc>
              <a:spcBef>
                <a:spcPts val="0"/>
              </a:spcBef>
              <a:spcAft>
                <a:spcPts val="0"/>
              </a:spcAft>
              <a:buSzPts val="1800"/>
              <a:buChar char="●"/>
            </a:pPr>
            <a:r>
              <a:rPr lang="en" dirty="0">
                <a:hlinkClick r:id="rId8">
                  <a:extLst>
                    <a:ext uri="{A12FA001-AC4F-418D-AE19-62706E023703}">
                      <ahyp:hlinkClr xmlns:ahyp="http://schemas.microsoft.com/office/drawing/2018/hyperlinkcolor" val="tx"/>
                    </a:ext>
                  </a:extLst>
                </a:hlinkClick>
              </a:rPr>
              <a:t>https://www.benjerry.com/about-us/sear-reports/2015-sear-report</a:t>
            </a:r>
            <a:endParaRPr dirty="0"/>
          </a:p>
          <a:p>
            <a:pPr marL="457200" marR="0" lvl="0" indent="-342900" algn="l" rtl="0">
              <a:lnSpc>
                <a:spcPct val="115000"/>
              </a:lnSpc>
              <a:spcBef>
                <a:spcPts val="0"/>
              </a:spcBef>
              <a:spcAft>
                <a:spcPts val="0"/>
              </a:spcAft>
              <a:buSzPts val="1800"/>
              <a:buChar char="●"/>
            </a:pPr>
            <a:r>
              <a:rPr lang="en" dirty="0">
                <a:hlinkClick r:id="rId9">
                  <a:extLst>
                    <a:ext uri="{A12FA001-AC4F-418D-AE19-62706E023703}">
                      <ahyp:hlinkClr xmlns:ahyp="http://schemas.microsoft.com/office/drawing/2018/hyperlinkcolor" val="tx"/>
                    </a:ext>
                  </a:extLst>
                </a:hlinkClick>
              </a:rPr>
              <a:t>https://www.benjerry.com/about-us</a:t>
            </a:r>
            <a:r>
              <a:rPr lang="en" dirty="0"/>
              <a:t> </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1058</Words>
  <Application>Microsoft Macintosh PowerPoint</Application>
  <PresentationFormat>On-screen Show (16:9)</PresentationFormat>
  <Paragraphs>104</Paragraphs>
  <Slides>15</Slides>
  <Notes>15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Average</vt:lpstr>
      <vt:lpstr>Oswald</vt:lpstr>
      <vt:lpstr>Arial</vt:lpstr>
      <vt:lpstr>Oswald Regular</vt:lpstr>
      <vt:lpstr>Slate</vt:lpstr>
      <vt:lpstr>PowerPoint Presentation</vt:lpstr>
      <vt:lpstr>Mission Statement</vt:lpstr>
      <vt:lpstr>Company Background</vt:lpstr>
      <vt:lpstr>Social Mission Timeline</vt:lpstr>
      <vt:lpstr>The  Problem</vt:lpstr>
      <vt:lpstr>PowerPoint Presentation</vt:lpstr>
      <vt:lpstr>The Campaign</vt:lpstr>
      <vt:lpstr>PowerPoint Presentation</vt:lpstr>
      <vt:lpstr>Strategies</vt:lpstr>
      <vt:lpstr>Tactics</vt:lpstr>
      <vt:lpstr>PowerPoint Presentation</vt:lpstr>
      <vt:lpstr>Campaign Partners</vt:lpstr>
      <vt:lpstr>Results &amp; Evaluation</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Turner,Alyssa E</cp:lastModifiedBy>
  <cp:revision>18</cp:revision>
  <dcterms:modified xsi:type="dcterms:W3CDTF">2021-02-16T02:06:43Z</dcterms:modified>
</cp:coreProperties>
</file>